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70" r:id="rId2"/>
    <p:sldId id="271" r:id="rId3"/>
    <p:sldId id="309" r:id="rId4"/>
    <p:sldId id="304" r:id="rId5"/>
    <p:sldId id="305" r:id="rId6"/>
    <p:sldId id="306" r:id="rId7"/>
    <p:sldId id="307" r:id="rId8"/>
    <p:sldId id="310" r:id="rId9"/>
    <p:sldId id="308" r:id="rId10"/>
    <p:sldId id="311" r:id="rId11"/>
    <p:sldId id="290" r:id="rId12"/>
    <p:sldId id="282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92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20" y="4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3E2A0-40C3-4FE9-A840-6963F1FF46FF}" type="datetimeFigureOut">
              <a:rPr lang="en-US" smtClean="0"/>
              <a:t>10/25/2017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FFD9D-05AC-49F7-9534-CDDE08579B3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83369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3E2A0-40C3-4FE9-A840-6963F1FF46FF}" type="datetimeFigureOut">
              <a:rPr lang="en-US" smtClean="0"/>
              <a:t>10/25/2017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FFD9D-05AC-49F7-9534-CDDE08579B3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11520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3E2A0-40C3-4FE9-A840-6963F1FF46FF}" type="datetimeFigureOut">
              <a:rPr lang="en-US" smtClean="0"/>
              <a:t>10/25/2017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FFD9D-05AC-49F7-9534-CDDE08579B3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82031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3E2A0-40C3-4FE9-A840-6963F1FF46FF}" type="datetimeFigureOut">
              <a:rPr lang="en-US" smtClean="0"/>
              <a:t>10/25/2017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FFD9D-05AC-49F7-9534-CDDE08579B3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179094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3E2A0-40C3-4FE9-A840-6963F1FF46FF}" type="datetimeFigureOut">
              <a:rPr lang="en-US" smtClean="0"/>
              <a:t>10/25/2017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FFD9D-05AC-49F7-9534-CDDE08579B3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06327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3E2A0-40C3-4FE9-A840-6963F1FF46FF}" type="datetimeFigureOut">
              <a:rPr lang="en-US" smtClean="0"/>
              <a:t>10/25/2017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FFD9D-05AC-49F7-9534-CDDE08579B3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73602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3E2A0-40C3-4FE9-A840-6963F1FF46FF}" type="datetimeFigureOut">
              <a:rPr lang="en-US" smtClean="0"/>
              <a:t>10/25/2017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FFD9D-05AC-49F7-9534-CDDE08579B3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42211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3E2A0-40C3-4FE9-A840-6963F1FF46FF}" type="datetimeFigureOut">
              <a:rPr lang="en-US" smtClean="0"/>
              <a:t>10/25/2017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FFD9D-05AC-49F7-9534-CDDE08579B3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165217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3E2A0-40C3-4FE9-A840-6963F1FF46FF}" type="datetimeFigureOut">
              <a:rPr lang="en-US" smtClean="0"/>
              <a:t>10/25/2017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FFD9D-05AC-49F7-9534-CDDE08579B3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74821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3E2A0-40C3-4FE9-A840-6963F1FF46FF}" type="datetimeFigureOut">
              <a:rPr lang="en-US" smtClean="0"/>
              <a:t>10/25/2017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FFD9D-05AC-49F7-9534-CDDE08579B3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42673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3E2A0-40C3-4FE9-A840-6963F1FF46FF}" type="datetimeFigureOut">
              <a:rPr lang="en-US" smtClean="0"/>
              <a:t>10/25/2017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FFD9D-05AC-49F7-9534-CDDE08579B3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3601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3E2A0-40C3-4FE9-A840-6963F1FF46FF}" type="datetimeFigureOut">
              <a:rPr lang="en-US" smtClean="0"/>
              <a:t>10/25/2017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FFD9D-05AC-49F7-9534-CDDE08579B3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3507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3E2A0-40C3-4FE9-A840-6963F1FF46FF}" type="datetimeFigureOut">
              <a:rPr lang="en-US" smtClean="0"/>
              <a:t>10/25/2017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FFD9D-05AC-49F7-9534-CDDE08579B3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01392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3E2A0-40C3-4FE9-A840-6963F1FF46FF}" type="datetimeFigureOut">
              <a:rPr lang="en-US" smtClean="0"/>
              <a:t>10/25/2017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FFD9D-05AC-49F7-9534-CDDE08579B3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32284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3E2A0-40C3-4FE9-A840-6963F1FF46FF}" type="datetimeFigureOut">
              <a:rPr lang="en-US" smtClean="0"/>
              <a:t>10/25/2017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FFD9D-05AC-49F7-9534-CDDE08579B3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60068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3E2A0-40C3-4FE9-A840-6963F1FF46FF}" type="datetimeFigureOut">
              <a:rPr lang="en-US" smtClean="0"/>
              <a:t>10/25/2017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FFD9D-05AC-49F7-9534-CDDE08579B3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19237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3E2A0-40C3-4FE9-A840-6963F1FF46FF}" type="datetimeFigureOut">
              <a:rPr lang="en-US" smtClean="0"/>
              <a:t>10/25/2017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FFD9D-05AC-49F7-9534-CDDE08579B3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24870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6943E2A0-40C3-4FE9-A840-6963F1FF46FF}" type="datetimeFigureOut">
              <a:rPr lang="en-US" smtClean="0"/>
              <a:t>10/25/2017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6FFD9D-05AC-49F7-9534-CDDE08579B3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045923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  <p:sldLayoutId id="2147483675" r:id="rId14"/>
    <p:sldLayoutId id="2147483676" r:id="rId15"/>
    <p:sldLayoutId id="2147483677" r:id="rId16"/>
    <p:sldLayoutId id="2147483678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blockchain.info/" TargetMode="External"/><Relationship Id="rId2" Type="http://schemas.openxmlformats.org/officeDocument/2006/relationships/hyperlink" Target="https://electrum.org/#download" TargetMode="External"/><Relationship Id="rId1" Type="http://schemas.openxmlformats.org/officeDocument/2006/relationships/slideLayout" Target="../slideLayouts/slideLayout4.xml"/><Relationship Id="rId5" Type="http://schemas.openxmlformats.org/officeDocument/2006/relationships/hyperlink" Target="https://myetherwallet.com/" TargetMode="External"/><Relationship Id="rId4" Type="http://schemas.openxmlformats.org/officeDocument/2006/relationships/hyperlink" Target="https://github.com/ethereum/mist/releases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en.wikipedia.org/wiki/Google_Authenticator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89746"/>
            <a:ext cx="10614799" cy="1991686"/>
          </a:xfrm>
        </p:spPr>
        <p:txBody>
          <a:bodyPr/>
          <a:lstStyle/>
          <a:p>
            <a:pPr algn="ctr"/>
            <a:r>
              <a:rPr lang="en-US" sz="6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Class 5: </a:t>
            </a:r>
            <a:r>
              <a:rPr lang="en-US" sz="6000" b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CryptoCurrency</a:t>
            </a:r>
            <a:r>
              <a:rPr lang="en-US" sz="6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Security and Wallet setup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88380" y="3481432"/>
            <a:ext cx="8825658" cy="1887989"/>
          </a:xfrm>
        </p:spPr>
        <p:txBody>
          <a:bodyPr/>
          <a:lstStyle/>
          <a:p>
            <a:pPr algn="ctr"/>
            <a:r>
              <a:rPr lang="en-US" dirty="0"/>
              <a:t>oct 25</a:t>
            </a:r>
            <a:r>
              <a:rPr lang="en-US" baseline="30000" dirty="0"/>
              <a:t>th</a:t>
            </a:r>
            <a:r>
              <a:rPr lang="en-US" dirty="0"/>
              <a:t>, 2017</a:t>
            </a:r>
          </a:p>
          <a:p>
            <a:pPr algn="ctr"/>
            <a:endParaRPr lang="en-US" dirty="0"/>
          </a:p>
          <a:p>
            <a:pPr algn="ctr"/>
            <a:r>
              <a:rPr lang="en-US" dirty="0"/>
              <a:t>Denver Crypto Group</a:t>
            </a:r>
          </a:p>
          <a:p>
            <a:pPr algn="ctr"/>
            <a:r>
              <a:rPr lang="en-US" dirty="0"/>
              <a:t>www.</a:t>
            </a:r>
            <a:r>
              <a:rPr lang="en-US" dirty="0">
                <a:solidFill>
                  <a:schemeClr val="tx1"/>
                </a:solidFill>
              </a:rPr>
              <a:t>d</a:t>
            </a:r>
            <a:r>
              <a:rPr lang="en-US" dirty="0"/>
              <a:t>enver</a:t>
            </a:r>
            <a:r>
              <a:rPr lang="en-US" dirty="0">
                <a:solidFill>
                  <a:schemeClr val="tx1"/>
                </a:solidFill>
              </a:rPr>
              <a:t>c</a:t>
            </a:r>
            <a:r>
              <a:rPr lang="en-US" dirty="0"/>
              <a:t>rypto</a:t>
            </a:r>
            <a:r>
              <a:rPr lang="en-US" dirty="0">
                <a:solidFill>
                  <a:schemeClr val="tx1"/>
                </a:solidFill>
              </a:rPr>
              <a:t>g</a:t>
            </a:r>
            <a:r>
              <a:rPr lang="en-US" dirty="0"/>
              <a:t>roup.com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0B8C0C6-7C7C-4EB0-89B8-CEFD233D461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3419" y="3990974"/>
            <a:ext cx="2921143" cy="1895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93829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8A5B18-A133-47EF-A524-D88D713775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Recommended Wallets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6BC81A-66D5-40E1-866C-BD74A315130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63786" y="1853248"/>
            <a:ext cx="8569372" cy="4195763"/>
          </a:xfrm>
        </p:spPr>
        <p:txBody>
          <a:bodyPr>
            <a:normAutofit/>
          </a:bodyPr>
          <a:lstStyle/>
          <a:p>
            <a:r>
              <a:rPr lang="en-US" sz="2800" dirty="0"/>
              <a:t>Bitcoin:</a:t>
            </a:r>
          </a:p>
          <a:p>
            <a:pPr lvl="1"/>
            <a:r>
              <a:rPr lang="en-US" sz="2600" dirty="0"/>
              <a:t>Desktop – Electrum </a:t>
            </a:r>
            <a:r>
              <a:rPr lang="en-US" sz="2600" dirty="0">
                <a:hlinkClick r:id="rId2"/>
              </a:rPr>
              <a:t>https://electrum.org/#download</a:t>
            </a:r>
            <a:r>
              <a:rPr lang="en-US" sz="2600" dirty="0"/>
              <a:t> </a:t>
            </a:r>
          </a:p>
          <a:p>
            <a:pPr lvl="1"/>
            <a:r>
              <a:rPr lang="en-US" sz="2600" dirty="0"/>
              <a:t>Web – Blockchain.info </a:t>
            </a:r>
            <a:r>
              <a:rPr lang="en-US" sz="2600" dirty="0">
                <a:hlinkClick r:id="rId3"/>
              </a:rPr>
              <a:t>https://Blockchain.info</a:t>
            </a:r>
            <a:r>
              <a:rPr lang="en-US" sz="2600" dirty="0"/>
              <a:t>  </a:t>
            </a:r>
          </a:p>
          <a:p>
            <a:r>
              <a:rPr lang="en-US" sz="2800" dirty="0"/>
              <a:t>Ethereum:</a:t>
            </a:r>
          </a:p>
          <a:p>
            <a:pPr lvl="1"/>
            <a:r>
              <a:rPr lang="en-US" sz="2600" dirty="0"/>
              <a:t>Desktop - GETH </a:t>
            </a:r>
            <a:r>
              <a:rPr lang="en-US" sz="2600" dirty="0">
                <a:hlinkClick r:id="rId4"/>
              </a:rPr>
              <a:t>https://github.com/ethereum/mist/releases</a:t>
            </a:r>
            <a:r>
              <a:rPr lang="en-US" sz="2600" dirty="0"/>
              <a:t> </a:t>
            </a:r>
          </a:p>
          <a:p>
            <a:pPr lvl="1"/>
            <a:r>
              <a:rPr lang="en-US" sz="2600" dirty="0"/>
              <a:t>Web – MEW </a:t>
            </a:r>
            <a:r>
              <a:rPr lang="en-US" sz="2600" dirty="0">
                <a:hlinkClick r:id="rId5"/>
              </a:rPr>
              <a:t>https://MyEtherWallet.com</a:t>
            </a:r>
            <a:endParaRPr lang="en-US" sz="2600" dirty="0"/>
          </a:p>
          <a:p>
            <a:pPr lvl="1"/>
            <a:endParaRPr lang="en-US" sz="2600" dirty="0"/>
          </a:p>
          <a:p>
            <a:pPr lvl="1"/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5345923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24140" y="348343"/>
            <a:ext cx="10614799" cy="921112"/>
          </a:xfrm>
        </p:spPr>
        <p:txBody>
          <a:bodyPr/>
          <a:lstStyle/>
          <a:p>
            <a:pPr algn="ctr"/>
            <a:r>
              <a:rPr lang="en-US" sz="6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Thank you for attending!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10040" y="5017104"/>
            <a:ext cx="8442998" cy="1360649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Oct 25</a:t>
            </a:r>
            <a:r>
              <a:rPr lang="en-US" baseline="30000" dirty="0"/>
              <a:t>th</a:t>
            </a:r>
            <a:r>
              <a:rPr lang="en-US" dirty="0"/>
              <a:t>, 2017</a:t>
            </a:r>
          </a:p>
          <a:p>
            <a:pPr algn="ctr"/>
            <a:r>
              <a:rPr lang="en-US" dirty="0"/>
              <a:t>Denver Crypto Group</a:t>
            </a:r>
          </a:p>
          <a:p>
            <a:pPr algn="ctr"/>
            <a:r>
              <a:rPr lang="en-US" dirty="0"/>
              <a:t>www.</a:t>
            </a:r>
            <a:r>
              <a:rPr lang="en-US" dirty="0">
                <a:solidFill>
                  <a:schemeClr val="tx1"/>
                </a:solidFill>
              </a:rPr>
              <a:t>d</a:t>
            </a:r>
            <a:r>
              <a:rPr lang="en-US" dirty="0"/>
              <a:t>enver</a:t>
            </a:r>
            <a:r>
              <a:rPr lang="en-US" dirty="0">
                <a:solidFill>
                  <a:schemeClr val="tx1"/>
                </a:solidFill>
              </a:rPr>
              <a:t>c</a:t>
            </a:r>
            <a:r>
              <a:rPr lang="en-US" dirty="0"/>
              <a:t>rypto</a:t>
            </a:r>
            <a:r>
              <a:rPr lang="en-US" dirty="0">
                <a:solidFill>
                  <a:schemeClr val="tx1"/>
                </a:solidFill>
              </a:rPr>
              <a:t>g</a:t>
            </a:r>
            <a:r>
              <a:rPr lang="en-US" dirty="0"/>
              <a:t>roup.com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0B8C0C6-7C7C-4EB0-89B8-CEFD233D461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6220" y="4878085"/>
            <a:ext cx="2311159" cy="1499668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52025272-85B9-49AD-B4C6-E16725A89ECA}"/>
              </a:ext>
            </a:extLst>
          </p:cNvPr>
          <p:cNvSpPr txBox="1"/>
          <p:nvPr/>
        </p:nvSpPr>
        <p:spPr>
          <a:xfrm>
            <a:off x="1415699" y="1423553"/>
            <a:ext cx="9631680" cy="35240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If you would like In-person help for anything </a:t>
            </a:r>
            <a:r>
              <a:rPr lang="en-US" sz="2000" dirty="0" err="1"/>
              <a:t>CryptoCurrency</a:t>
            </a:r>
            <a:r>
              <a:rPr lang="en-US" sz="2000" dirty="0"/>
              <a:t> related please talk to Matt, Mike, or Corrinne. We offer the following services: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bg2">
                    <a:lumMod val="40000"/>
                    <a:lumOff val="60000"/>
                  </a:schemeClr>
                </a:solidFill>
              </a:rPr>
              <a:t>Trader Package</a:t>
            </a:r>
            <a:r>
              <a:rPr lang="en-US" b="1" dirty="0"/>
              <a:t> </a:t>
            </a:r>
            <a:r>
              <a:rPr lang="en-US" dirty="0"/>
              <a:t>– </a:t>
            </a:r>
            <a:r>
              <a:rPr lang="en-US" sz="1600" dirty="0"/>
              <a:t>Learn how to set up exchange account(s) and start trading today! We give you the tools to knowledgeably vet Currencies and information on hot Crypto’s!</a:t>
            </a:r>
            <a:endParaRPr lang="en-US" dirty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b="1" dirty="0" err="1">
                <a:solidFill>
                  <a:schemeClr val="bg2">
                    <a:lumMod val="40000"/>
                    <a:lumOff val="60000"/>
                  </a:schemeClr>
                </a:solidFill>
              </a:rPr>
              <a:t>Monero</a:t>
            </a:r>
            <a:r>
              <a:rPr lang="en-US" b="1" dirty="0">
                <a:solidFill>
                  <a:schemeClr val="bg2">
                    <a:lumMod val="40000"/>
                    <a:lumOff val="60000"/>
                  </a:schemeClr>
                </a:solidFill>
              </a:rPr>
              <a:t> Mining Rig</a:t>
            </a:r>
            <a:r>
              <a:rPr lang="en-US" dirty="0"/>
              <a:t> – </a:t>
            </a:r>
            <a:r>
              <a:rPr lang="en-US" sz="1600" dirty="0"/>
              <a:t>Mines around 12 </a:t>
            </a:r>
            <a:r>
              <a:rPr lang="en-US" sz="1600" dirty="0" err="1"/>
              <a:t>Monero</a:t>
            </a:r>
            <a:r>
              <a:rPr lang="en-US" sz="1600" dirty="0"/>
              <a:t> (XMR) per year.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bg2">
                    <a:lumMod val="40000"/>
                    <a:lumOff val="60000"/>
                  </a:schemeClr>
                </a:solidFill>
              </a:rPr>
              <a:t>Consulting Service</a:t>
            </a:r>
            <a:r>
              <a:rPr lang="en-US" dirty="0"/>
              <a:t> – Personal or Business solutions, </a:t>
            </a:r>
            <a:r>
              <a:rPr lang="en-US" sz="1600" dirty="0"/>
              <a:t>$50/</a:t>
            </a:r>
            <a:r>
              <a:rPr lang="en-US" sz="1600" dirty="0" err="1"/>
              <a:t>hr</a:t>
            </a:r>
            <a:r>
              <a:rPr lang="en-US" sz="1600" dirty="0"/>
              <a:t> to sit down and resolve any issues/questions related to </a:t>
            </a:r>
            <a:r>
              <a:rPr lang="en-US" sz="1600" dirty="0" err="1"/>
              <a:t>CryptoCurrency</a:t>
            </a:r>
            <a:r>
              <a:rPr lang="en-US" sz="1600" dirty="0"/>
              <a:t>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bg2">
                    <a:lumMod val="40000"/>
                    <a:lumOff val="60000"/>
                  </a:schemeClr>
                </a:solidFill>
              </a:rPr>
              <a:t>TB1 Trading resource</a:t>
            </a:r>
            <a:r>
              <a:rPr lang="en-US" dirty="0"/>
              <a:t> – Participate in a great ICO while learning how to trade, ask Matt for more info. MEW wallet required.</a:t>
            </a:r>
          </a:p>
        </p:txBody>
      </p:sp>
    </p:spTree>
    <p:extLst>
      <p:ext uri="{BB962C8B-B14F-4D97-AF65-F5344CB8AC3E}">
        <p14:creationId xmlns:p14="http://schemas.microsoft.com/office/powerpoint/2010/main" val="36608008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0" name="Freeform 36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644637" y="0"/>
            <a:ext cx="559472" cy="3709642"/>
          </a:xfrm>
          <a:custGeom>
            <a:avLst/>
            <a:gdLst>
              <a:gd name="connsiteX0" fmla="*/ 0 w 559472"/>
              <a:gd name="connsiteY0" fmla="*/ 0 h 3709642"/>
              <a:gd name="connsiteX1" fmla="*/ 473952 w 559472"/>
              <a:gd name="connsiteY1" fmla="*/ 0 h 3709642"/>
              <a:gd name="connsiteX2" fmla="*/ 485840 w 559472"/>
              <a:gd name="connsiteY2" fmla="*/ 161194 h 3709642"/>
              <a:gd name="connsiteX3" fmla="*/ 523949 w 559472"/>
              <a:gd name="connsiteY3" fmla="*/ 3672197 h 3709642"/>
              <a:gd name="connsiteX4" fmla="*/ 454748 w 559472"/>
              <a:gd name="connsiteY4" fmla="*/ 3709642 h 3709642"/>
              <a:gd name="connsiteX5" fmla="*/ 448224 w 559472"/>
              <a:gd name="connsiteY5" fmla="*/ 3510471 h 3709642"/>
              <a:gd name="connsiteX6" fmla="*/ 443564 w 559472"/>
              <a:gd name="connsiteY6" fmla="*/ 3408563 h 3709642"/>
              <a:gd name="connsiteX7" fmla="*/ 438902 w 559472"/>
              <a:gd name="connsiteY7" fmla="*/ 3304407 h 3709642"/>
              <a:gd name="connsiteX8" fmla="*/ 433941 w 559472"/>
              <a:gd name="connsiteY8" fmla="*/ 3198777 h 3709642"/>
              <a:gd name="connsiteX9" fmla="*/ 427584 w 559472"/>
              <a:gd name="connsiteY9" fmla="*/ 3092510 h 3709642"/>
              <a:gd name="connsiteX10" fmla="*/ 420988 w 559472"/>
              <a:gd name="connsiteY10" fmla="*/ 2984390 h 3709642"/>
              <a:gd name="connsiteX11" fmla="*/ 414330 w 559472"/>
              <a:gd name="connsiteY11" fmla="*/ 2874401 h 3709642"/>
              <a:gd name="connsiteX12" fmla="*/ 406840 w 559472"/>
              <a:gd name="connsiteY12" fmla="*/ 2762980 h 3709642"/>
              <a:gd name="connsiteX13" fmla="*/ 397745 w 559472"/>
              <a:gd name="connsiteY13" fmla="*/ 2650566 h 3709642"/>
              <a:gd name="connsiteX14" fmla="*/ 389154 w 559472"/>
              <a:gd name="connsiteY14" fmla="*/ 2536612 h 3709642"/>
              <a:gd name="connsiteX15" fmla="*/ 379225 w 559472"/>
              <a:gd name="connsiteY15" fmla="*/ 2421642 h 3709642"/>
              <a:gd name="connsiteX16" fmla="*/ 368316 w 559472"/>
              <a:gd name="connsiteY16" fmla="*/ 2305627 h 3709642"/>
              <a:gd name="connsiteX17" fmla="*/ 357466 w 559472"/>
              <a:gd name="connsiteY17" fmla="*/ 2189233 h 3709642"/>
              <a:gd name="connsiteX18" fmla="*/ 344982 w 559472"/>
              <a:gd name="connsiteY18" fmla="*/ 2071473 h 3709642"/>
              <a:gd name="connsiteX19" fmla="*/ 332466 w 559472"/>
              <a:gd name="connsiteY19" fmla="*/ 1952216 h 3709642"/>
              <a:gd name="connsiteX20" fmla="*/ 319121 w 559472"/>
              <a:gd name="connsiteY20" fmla="*/ 1833776 h 3709642"/>
              <a:gd name="connsiteX21" fmla="*/ 304408 w 559472"/>
              <a:gd name="connsiteY21" fmla="*/ 1713948 h 3709642"/>
              <a:gd name="connsiteX22" fmla="*/ 288685 w 559472"/>
              <a:gd name="connsiteY22" fmla="*/ 1592703 h 3709642"/>
              <a:gd name="connsiteX23" fmla="*/ 273050 w 559472"/>
              <a:gd name="connsiteY23" fmla="*/ 1471451 h 3709642"/>
              <a:gd name="connsiteX24" fmla="*/ 255813 w 559472"/>
              <a:gd name="connsiteY24" fmla="*/ 1350328 h 3709642"/>
              <a:gd name="connsiteX25" fmla="*/ 237060 w 559472"/>
              <a:gd name="connsiteY25" fmla="*/ 1227080 h 3709642"/>
              <a:gd name="connsiteX26" fmla="*/ 218488 w 559472"/>
              <a:gd name="connsiteY26" fmla="*/ 1106065 h 3709642"/>
              <a:gd name="connsiteX27" fmla="*/ 198221 w 559472"/>
              <a:gd name="connsiteY27" fmla="*/ 982940 h 3709642"/>
              <a:gd name="connsiteX28" fmla="*/ 177152 w 559472"/>
              <a:gd name="connsiteY28" fmla="*/ 858755 h 3709642"/>
              <a:gd name="connsiteX29" fmla="*/ 155551 w 559472"/>
              <a:gd name="connsiteY29" fmla="*/ 736861 h 3709642"/>
              <a:gd name="connsiteX30" fmla="*/ 131782 w 559472"/>
              <a:gd name="connsiteY30" fmla="*/ 613645 h 3709642"/>
              <a:gd name="connsiteX31" fmla="*/ 107123 w 559472"/>
              <a:gd name="connsiteY31" fmla="*/ 490500 h 3709642"/>
              <a:gd name="connsiteX32" fmla="*/ 82552 w 559472"/>
              <a:gd name="connsiteY32" fmla="*/ 367348 h 3709642"/>
              <a:gd name="connsiteX33" fmla="*/ 55608 w 559472"/>
              <a:gd name="connsiteY33" fmla="*/ 244762 h 3709642"/>
              <a:gd name="connsiteX34" fmla="*/ 28130 w 559472"/>
              <a:gd name="connsiteY34" fmla="*/ 122220 h 3709642"/>
              <a:gd name="connsiteX35" fmla="*/ 0 w 559472"/>
              <a:gd name="connsiteY35" fmla="*/ 0 h 3709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559472" h="3709642">
                <a:moveTo>
                  <a:pt x="0" y="0"/>
                </a:moveTo>
                <a:lnTo>
                  <a:pt x="473952" y="0"/>
                </a:lnTo>
                <a:lnTo>
                  <a:pt x="485840" y="161194"/>
                </a:lnTo>
                <a:cubicBezTo>
                  <a:pt x="552063" y="1147770"/>
                  <a:pt x="592441" y="3086737"/>
                  <a:pt x="523949" y="3672197"/>
                </a:cubicBezTo>
                <a:cubicBezTo>
                  <a:pt x="500842" y="3684557"/>
                  <a:pt x="477855" y="3697282"/>
                  <a:pt x="454748" y="3709642"/>
                </a:cubicBezTo>
                <a:lnTo>
                  <a:pt x="448224" y="3510471"/>
                </a:lnTo>
                <a:lnTo>
                  <a:pt x="443564" y="3408563"/>
                </a:lnTo>
                <a:lnTo>
                  <a:pt x="438902" y="3304407"/>
                </a:lnTo>
                <a:lnTo>
                  <a:pt x="433941" y="3198777"/>
                </a:lnTo>
                <a:lnTo>
                  <a:pt x="427584" y="3092510"/>
                </a:lnTo>
                <a:lnTo>
                  <a:pt x="420988" y="2984390"/>
                </a:lnTo>
                <a:lnTo>
                  <a:pt x="414330" y="2874401"/>
                </a:lnTo>
                <a:lnTo>
                  <a:pt x="406840" y="2762980"/>
                </a:lnTo>
                <a:lnTo>
                  <a:pt x="397745" y="2650566"/>
                </a:lnTo>
                <a:lnTo>
                  <a:pt x="389154" y="2536612"/>
                </a:lnTo>
                <a:lnTo>
                  <a:pt x="379225" y="2421642"/>
                </a:lnTo>
                <a:lnTo>
                  <a:pt x="368316" y="2305627"/>
                </a:lnTo>
                <a:lnTo>
                  <a:pt x="357466" y="2189233"/>
                </a:lnTo>
                <a:lnTo>
                  <a:pt x="344982" y="2071473"/>
                </a:lnTo>
                <a:lnTo>
                  <a:pt x="332466" y="1952216"/>
                </a:lnTo>
                <a:lnTo>
                  <a:pt x="319121" y="1833776"/>
                </a:lnTo>
                <a:lnTo>
                  <a:pt x="304408" y="1713948"/>
                </a:lnTo>
                <a:lnTo>
                  <a:pt x="288685" y="1592703"/>
                </a:lnTo>
                <a:lnTo>
                  <a:pt x="273050" y="1471451"/>
                </a:lnTo>
                <a:lnTo>
                  <a:pt x="255813" y="1350328"/>
                </a:lnTo>
                <a:lnTo>
                  <a:pt x="237060" y="1227080"/>
                </a:lnTo>
                <a:lnTo>
                  <a:pt x="218488" y="1106065"/>
                </a:lnTo>
                <a:lnTo>
                  <a:pt x="198221" y="982940"/>
                </a:lnTo>
                <a:lnTo>
                  <a:pt x="177152" y="858755"/>
                </a:lnTo>
                <a:lnTo>
                  <a:pt x="155551" y="736861"/>
                </a:lnTo>
                <a:lnTo>
                  <a:pt x="131782" y="613645"/>
                </a:lnTo>
                <a:lnTo>
                  <a:pt x="107123" y="490500"/>
                </a:lnTo>
                <a:lnTo>
                  <a:pt x="82552" y="367348"/>
                </a:lnTo>
                <a:lnTo>
                  <a:pt x="55608" y="244762"/>
                </a:lnTo>
                <a:lnTo>
                  <a:pt x="28130" y="122220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2" name="Rectangle 11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4" name="Freeform: Shape 13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"/>
            <a:ext cx="4990911" cy="6858001"/>
          </a:xfrm>
          <a:custGeom>
            <a:avLst/>
            <a:gdLst>
              <a:gd name="connsiteX0" fmla="*/ 3646196 w 4990911"/>
              <a:gd name="connsiteY0" fmla="*/ 0 h 6858001"/>
              <a:gd name="connsiteX1" fmla="*/ 4989734 w 4990911"/>
              <a:gd name="connsiteY1" fmla="*/ 0 h 6858001"/>
              <a:gd name="connsiteX2" fmla="*/ 4964689 w 4990911"/>
              <a:gd name="connsiteY2" fmla="*/ 155677 h 6858001"/>
              <a:gd name="connsiteX3" fmla="*/ 4940820 w 4990911"/>
              <a:gd name="connsiteY3" fmla="*/ 310668 h 6858001"/>
              <a:gd name="connsiteX4" fmla="*/ 4917456 w 4990911"/>
              <a:gd name="connsiteY4" fmla="*/ 466344 h 6858001"/>
              <a:gd name="connsiteX5" fmla="*/ 4897453 w 4990911"/>
              <a:gd name="connsiteY5" fmla="*/ 622707 h 6858001"/>
              <a:gd name="connsiteX6" fmla="*/ 4877282 w 4990911"/>
              <a:gd name="connsiteY6" fmla="*/ 778383 h 6858001"/>
              <a:gd name="connsiteX7" fmla="*/ 4858456 w 4990911"/>
              <a:gd name="connsiteY7" fmla="*/ 934746 h 6858001"/>
              <a:gd name="connsiteX8" fmla="*/ 4842320 w 4990911"/>
              <a:gd name="connsiteY8" fmla="*/ 1089051 h 6858001"/>
              <a:gd name="connsiteX9" fmla="*/ 4827024 w 4990911"/>
              <a:gd name="connsiteY9" fmla="*/ 1245413 h 6858001"/>
              <a:gd name="connsiteX10" fmla="*/ 4813072 w 4990911"/>
              <a:gd name="connsiteY10" fmla="*/ 1401090 h 6858001"/>
              <a:gd name="connsiteX11" fmla="*/ 4800970 w 4990911"/>
              <a:gd name="connsiteY11" fmla="*/ 1554023 h 6858001"/>
              <a:gd name="connsiteX12" fmla="*/ 4788867 w 4990911"/>
              <a:gd name="connsiteY12" fmla="*/ 1709014 h 6858001"/>
              <a:gd name="connsiteX13" fmla="*/ 4778782 w 4990911"/>
              <a:gd name="connsiteY13" fmla="*/ 1861947 h 6858001"/>
              <a:gd name="connsiteX14" fmla="*/ 4770882 w 4990911"/>
              <a:gd name="connsiteY14" fmla="*/ 2014881 h 6858001"/>
              <a:gd name="connsiteX15" fmla="*/ 4762645 w 4990911"/>
              <a:gd name="connsiteY15" fmla="*/ 2167128 h 6858001"/>
              <a:gd name="connsiteX16" fmla="*/ 4755754 w 4990911"/>
              <a:gd name="connsiteY16" fmla="*/ 2318004 h 6858001"/>
              <a:gd name="connsiteX17" fmla="*/ 4750879 w 4990911"/>
              <a:gd name="connsiteY17" fmla="*/ 2467509 h 6858001"/>
              <a:gd name="connsiteX18" fmla="*/ 4746677 w 4990911"/>
              <a:gd name="connsiteY18" fmla="*/ 2617013 h 6858001"/>
              <a:gd name="connsiteX19" fmla="*/ 4742643 w 4990911"/>
              <a:gd name="connsiteY19" fmla="*/ 2765146 h 6858001"/>
              <a:gd name="connsiteX20" fmla="*/ 4740794 w 4990911"/>
              <a:gd name="connsiteY20" fmla="*/ 2911221 h 6858001"/>
              <a:gd name="connsiteX21" fmla="*/ 4738777 w 4990911"/>
              <a:gd name="connsiteY21" fmla="*/ 3057297 h 6858001"/>
              <a:gd name="connsiteX22" fmla="*/ 4737768 w 4990911"/>
              <a:gd name="connsiteY22" fmla="*/ 3201315 h 6858001"/>
              <a:gd name="connsiteX23" fmla="*/ 4738777 w 4990911"/>
              <a:gd name="connsiteY23" fmla="*/ 3343961 h 6858001"/>
              <a:gd name="connsiteX24" fmla="*/ 4738777 w 4990911"/>
              <a:gd name="connsiteY24" fmla="*/ 3485236 h 6858001"/>
              <a:gd name="connsiteX25" fmla="*/ 4740794 w 4990911"/>
              <a:gd name="connsiteY25" fmla="*/ 3625139 h 6858001"/>
              <a:gd name="connsiteX26" fmla="*/ 4743819 w 4990911"/>
              <a:gd name="connsiteY26" fmla="*/ 3762299 h 6858001"/>
              <a:gd name="connsiteX27" fmla="*/ 4746677 w 4990911"/>
              <a:gd name="connsiteY27" fmla="*/ 3898087 h 6858001"/>
              <a:gd name="connsiteX28" fmla="*/ 4749871 w 4990911"/>
              <a:gd name="connsiteY28" fmla="*/ 4031133 h 6858001"/>
              <a:gd name="connsiteX29" fmla="*/ 4754745 w 4990911"/>
              <a:gd name="connsiteY29" fmla="*/ 4163492 h 6858001"/>
              <a:gd name="connsiteX30" fmla="*/ 4759956 w 4990911"/>
              <a:gd name="connsiteY30" fmla="*/ 4293793 h 6858001"/>
              <a:gd name="connsiteX31" fmla="*/ 4764662 w 4990911"/>
              <a:gd name="connsiteY31" fmla="*/ 4421352 h 6858001"/>
              <a:gd name="connsiteX32" fmla="*/ 4777942 w 4990911"/>
              <a:gd name="connsiteY32" fmla="*/ 4670298 h 6858001"/>
              <a:gd name="connsiteX33" fmla="*/ 4792061 w 4990911"/>
              <a:gd name="connsiteY33" fmla="*/ 4908956 h 6858001"/>
              <a:gd name="connsiteX34" fmla="*/ 4806853 w 4990911"/>
              <a:gd name="connsiteY34" fmla="*/ 5138013 h 6858001"/>
              <a:gd name="connsiteX35" fmla="*/ 4823158 w 4990911"/>
              <a:gd name="connsiteY35" fmla="*/ 5354726 h 6858001"/>
              <a:gd name="connsiteX36" fmla="*/ 4840135 w 4990911"/>
              <a:gd name="connsiteY36" fmla="*/ 5561838 h 6858001"/>
              <a:gd name="connsiteX37" fmla="*/ 4858456 w 4990911"/>
              <a:gd name="connsiteY37" fmla="*/ 5753862 h 6858001"/>
              <a:gd name="connsiteX38" fmla="*/ 4876442 w 4990911"/>
              <a:gd name="connsiteY38" fmla="*/ 5934227 h 6858001"/>
              <a:gd name="connsiteX39" fmla="*/ 4894427 w 4990911"/>
              <a:gd name="connsiteY39" fmla="*/ 6100191 h 6858001"/>
              <a:gd name="connsiteX40" fmla="*/ 4911404 w 4990911"/>
              <a:gd name="connsiteY40" fmla="*/ 6252438 h 6858001"/>
              <a:gd name="connsiteX41" fmla="*/ 4927541 w 4990911"/>
              <a:gd name="connsiteY41" fmla="*/ 6387541 h 6858001"/>
              <a:gd name="connsiteX42" fmla="*/ 4942837 w 4990911"/>
              <a:gd name="connsiteY42" fmla="*/ 6509613 h 6858001"/>
              <a:gd name="connsiteX43" fmla="*/ 4955612 w 4990911"/>
              <a:gd name="connsiteY43" fmla="*/ 6612483 h 6858001"/>
              <a:gd name="connsiteX44" fmla="*/ 4967714 w 4990911"/>
              <a:gd name="connsiteY44" fmla="*/ 6698894 h 6858001"/>
              <a:gd name="connsiteX45" fmla="*/ 4985028 w 4990911"/>
              <a:gd name="connsiteY45" fmla="*/ 6817538 h 6858001"/>
              <a:gd name="connsiteX46" fmla="*/ 4990911 w 4990911"/>
              <a:gd name="connsiteY46" fmla="*/ 6858000 h 6858001"/>
              <a:gd name="connsiteX47" fmla="*/ 4085557 w 4990911"/>
              <a:gd name="connsiteY47" fmla="*/ 6858000 h 6858001"/>
              <a:gd name="connsiteX48" fmla="*/ 4085557 w 4990911"/>
              <a:gd name="connsiteY48" fmla="*/ 6858001 h 6858001"/>
              <a:gd name="connsiteX49" fmla="*/ 0 w 4990911"/>
              <a:gd name="connsiteY49" fmla="*/ 6858001 h 6858001"/>
              <a:gd name="connsiteX50" fmla="*/ 0 w 4990911"/>
              <a:gd name="connsiteY50" fmla="*/ 1 h 6858001"/>
              <a:gd name="connsiteX51" fmla="*/ 3646196 w 4990911"/>
              <a:gd name="connsiteY51" fmla="*/ 1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4990911" h="6858001">
                <a:moveTo>
                  <a:pt x="3646196" y="0"/>
                </a:moveTo>
                <a:lnTo>
                  <a:pt x="4989734" y="0"/>
                </a:lnTo>
                <a:lnTo>
                  <a:pt x="4964689" y="155677"/>
                </a:lnTo>
                <a:lnTo>
                  <a:pt x="4940820" y="310668"/>
                </a:lnTo>
                <a:lnTo>
                  <a:pt x="4917456" y="466344"/>
                </a:lnTo>
                <a:lnTo>
                  <a:pt x="4897453" y="622707"/>
                </a:lnTo>
                <a:lnTo>
                  <a:pt x="4877282" y="778383"/>
                </a:lnTo>
                <a:lnTo>
                  <a:pt x="4858456" y="934746"/>
                </a:lnTo>
                <a:lnTo>
                  <a:pt x="4842320" y="1089051"/>
                </a:lnTo>
                <a:lnTo>
                  <a:pt x="4827024" y="1245413"/>
                </a:lnTo>
                <a:lnTo>
                  <a:pt x="4813072" y="1401090"/>
                </a:lnTo>
                <a:lnTo>
                  <a:pt x="4800970" y="1554023"/>
                </a:lnTo>
                <a:lnTo>
                  <a:pt x="4788867" y="1709014"/>
                </a:lnTo>
                <a:lnTo>
                  <a:pt x="4778782" y="1861947"/>
                </a:lnTo>
                <a:lnTo>
                  <a:pt x="4770882" y="2014881"/>
                </a:lnTo>
                <a:lnTo>
                  <a:pt x="4762645" y="2167128"/>
                </a:lnTo>
                <a:lnTo>
                  <a:pt x="4755754" y="2318004"/>
                </a:lnTo>
                <a:lnTo>
                  <a:pt x="4750879" y="2467509"/>
                </a:lnTo>
                <a:lnTo>
                  <a:pt x="4746677" y="2617013"/>
                </a:lnTo>
                <a:lnTo>
                  <a:pt x="4742643" y="2765146"/>
                </a:lnTo>
                <a:lnTo>
                  <a:pt x="4740794" y="2911221"/>
                </a:lnTo>
                <a:lnTo>
                  <a:pt x="4738777" y="3057297"/>
                </a:lnTo>
                <a:lnTo>
                  <a:pt x="4737768" y="3201315"/>
                </a:lnTo>
                <a:lnTo>
                  <a:pt x="4738777" y="3343961"/>
                </a:lnTo>
                <a:lnTo>
                  <a:pt x="4738777" y="3485236"/>
                </a:lnTo>
                <a:lnTo>
                  <a:pt x="4740794" y="3625139"/>
                </a:lnTo>
                <a:lnTo>
                  <a:pt x="4743819" y="3762299"/>
                </a:lnTo>
                <a:lnTo>
                  <a:pt x="4746677" y="3898087"/>
                </a:lnTo>
                <a:lnTo>
                  <a:pt x="4749871" y="4031133"/>
                </a:lnTo>
                <a:lnTo>
                  <a:pt x="4754745" y="4163492"/>
                </a:lnTo>
                <a:lnTo>
                  <a:pt x="4759956" y="4293793"/>
                </a:lnTo>
                <a:lnTo>
                  <a:pt x="4764662" y="4421352"/>
                </a:lnTo>
                <a:lnTo>
                  <a:pt x="4777942" y="4670298"/>
                </a:lnTo>
                <a:lnTo>
                  <a:pt x="4792061" y="4908956"/>
                </a:lnTo>
                <a:lnTo>
                  <a:pt x="4806853" y="5138013"/>
                </a:lnTo>
                <a:lnTo>
                  <a:pt x="4823158" y="5354726"/>
                </a:lnTo>
                <a:lnTo>
                  <a:pt x="4840135" y="5561838"/>
                </a:lnTo>
                <a:lnTo>
                  <a:pt x="4858456" y="5753862"/>
                </a:lnTo>
                <a:lnTo>
                  <a:pt x="4876442" y="5934227"/>
                </a:lnTo>
                <a:lnTo>
                  <a:pt x="4894427" y="6100191"/>
                </a:lnTo>
                <a:lnTo>
                  <a:pt x="4911404" y="6252438"/>
                </a:lnTo>
                <a:lnTo>
                  <a:pt x="4927541" y="6387541"/>
                </a:lnTo>
                <a:lnTo>
                  <a:pt x="4942837" y="6509613"/>
                </a:lnTo>
                <a:lnTo>
                  <a:pt x="4955612" y="6612483"/>
                </a:lnTo>
                <a:lnTo>
                  <a:pt x="4967714" y="6698894"/>
                </a:lnTo>
                <a:lnTo>
                  <a:pt x="4985028" y="6817538"/>
                </a:lnTo>
                <a:lnTo>
                  <a:pt x="4990911" y="6858000"/>
                </a:lnTo>
                <a:lnTo>
                  <a:pt x="4085557" y="6858000"/>
                </a:lnTo>
                <a:lnTo>
                  <a:pt x="4085557" y="6858001"/>
                </a:lnTo>
                <a:lnTo>
                  <a:pt x="0" y="6858001"/>
                </a:lnTo>
                <a:lnTo>
                  <a:pt x="0" y="1"/>
                </a:lnTo>
                <a:lnTo>
                  <a:pt x="3646196" y="1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9E23BB9-BCEE-4B03-8850-CAE0DF5728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3143" y="1645920"/>
            <a:ext cx="3522879" cy="4470821"/>
          </a:xfrm>
        </p:spPr>
        <p:txBody>
          <a:bodyPr>
            <a:normAutofit/>
          </a:bodyPr>
          <a:lstStyle/>
          <a:p>
            <a:pPr algn="r"/>
            <a:r>
              <a:rPr lang="en-US">
                <a:solidFill>
                  <a:schemeClr val="bg2"/>
                </a:solidFill>
              </a:rPr>
              <a:t>	What is Blockchain doing Today?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458809-D65B-4FCD-BA56-7A4A160E68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04109" y="1645920"/>
            <a:ext cx="6269434" cy="4470821"/>
          </a:xfrm>
        </p:spPr>
        <p:txBody>
          <a:bodyPr>
            <a:normAutofit/>
          </a:bodyPr>
          <a:lstStyle/>
          <a:p>
            <a:endParaRPr lang="en-US" dirty="0"/>
          </a:p>
          <a:p>
            <a:r>
              <a:rPr lang="en-US" dirty="0"/>
              <a:t>Current Events</a:t>
            </a:r>
          </a:p>
          <a:p>
            <a:pPr lvl="1"/>
            <a:r>
              <a:rPr lang="en-US" dirty="0"/>
              <a:t>Alt coin rally incoming. (In my opinion)</a:t>
            </a:r>
          </a:p>
          <a:p>
            <a:pPr lvl="1"/>
            <a:r>
              <a:rPr lang="en-US" dirty="0"/>
              <a:t>China’s trading/ICO ban</a:t>
            </a:r>
          </a:p>
          <a:p>
            <a:pPr lvl="3"/>
            <a:r>
              <a:rPr lang="en-US" dirty="0"/>
              <a:t>No updates so far</a:t>
            </a:r>
          </a:p>
          <a:p>
            <a:pPr lvl="1"/>
            <a:r>
              <a:rPr lang="en-US" dirty="0"/>
              <a:t>Bitcoin Gold/Cash/Segwit2x</a:t>
            </a:r>
          </a:p>
        </p:txBody>
      </p:sp>
    </p:spTree>
    <p:extLst>
      <p:ext uri="{BB962C8B-B14F-4D97-AF65-F5344CB8AC3E}">
        <p14:creationId xmlns:p14="http://schemas.microsoft.com/office/powerpoint/2010/main" val="2718886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906BB2A9-6205-42FD-9626-45D8F3815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5422" y="910905"/>
            <a:ext cx="3911995" cy="1177954"/>
          </a:xfrm>
        </p:spPr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E40229-72DF-4C08-9865-0A332BC234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145422" y="2248250"/>
            <a:ext cx="8218923" cy="3959603"/>
          </a:xfrm>
        </p:spPr>
        <p:txBody>
          <a:bodyPr>
            <a:normAutofit fontScale="62500" lnSpcReduction="20000"/>
          </a:bodyPr>
          <a:lstStyle/>
          <a:p>
            <a:endParaRPr lang="en-US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Matt’s BIO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Goals of the Denver Crypto Group: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30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Promote Diversity of Blockchain space.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30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Build confidence of members in explaining Blockchain.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30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Create an atmosphere of learning.</a:t>
            </a:r>
          </a:p>
          <a:p>
            <a:pPr lvl="1"/>
            <a:endParaRPr lang="en-US" sz="3000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Support us by following our twitter!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30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@</a:t>
            </a:r>
            <a:r>
              <a:rPr lang="en-US" sz="3000" b="1" dirty="0" err="1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DenverCryptoGrp</a:t>
            </a:r>
            <a:endParaRPr lang="en-US" sz="3000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  <a:p>
            <a:endParaRPr lang="en-US" sz="3600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234703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8A5B18-A133-47EF-A524-D88D713775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Why Blockchain Security is important.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6BC81A-66D5-40E1-866C-BD74A315130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63786" y="2124075"/>
            <a:ext cx="8569372" cy="3924936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/>
              <a:t>YOU are your own bank now.</a:t>
            </a:r>
            <a:endParaRPr lang="en-US" sz="2600" dirty="0"/>
          </a:p>
          <a:p>
            <a:r>
              <a:rPr lang="en-US" sz="2800" dirty="0"/>
              <a:t>A foreign hacker who empties your Crypto wallet(s) may earn enough to live for a year or more.</a:t>
            </a:r>
          </a:p>
          <a:p>
            <a:r>
              <a:rPr lang="en-US" sz="2800" dirty="0"/>
              <a:t>You must treat the Private Key of your </a:t>
            </a:r>
            <a:r>
              <a:rPr lang="en-US" sz="2800" dirty="0" err="1"/>
              <a:t>CryptoCurrency</a:t>
            </a:r>
            <a:r>
              <a:rPr lang="en-US" sz="2800" dirty="0"/>
              <a:t> wallet(s) like a bank vault key!</a:t>
            </a:r>
          </a:p>
          <a:p>
            <a:r>
              <a:rPr lang="en-US" sz="2800" dirty="0"/>
              <a:t>The ability to keep your wealth securely in your own hands isn’t possible without Blockchain Security.</a:t>
            </a:r>
          </a:p>
          <a:p>
            <a:endParaRPr lang="en-US" sz="2800" dirty="0"/>
          </a:p>
          <a:p>
            <a:pPr lvl="1"/>
            <a:endParaRPr lang="en-US" sz="2400" dirty="0"/>
          </a:p>
          <a:p>
            <a:pPr lvl="1"/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0276198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8A5B18-A133-47EF-A524-D88D713775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Understanding Blockchain Security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6BC81A-66D5-40E1-866C-BD74A315130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52133" y="1853248"/>
            <a:ext cx="5626088" cy="4195763"/>
          </a:xfrm>
        </p:spPr>
        <p:txBody>
          <a:bodyPr>
            <a:normAutofit fontScale="92500" lnSpcReduction="20000"/>
          </a:bodyPr>
          <a:lstStyle/>
          <a:p>
            <a:r>
              <a:rPr lang="en-US" sz="2800" dirty="0"/>
              <a:t>All</a:t>
            </a:r>
            <a:r>
              <a:rPr lang="en-US" sz="1700" dirty="0"/>
              <a:t>/most? </a:t>
            </a:r>
            <a:r>
              <a:rPr lang="en-US" sz="2800" dirty="0"/>
              <a:t>Cryptocurrencies use a Public/Private key security system to encrypt the transfers of their Blockchain’s Currency.</a:t>
            </a:r>
          </a:p>
          <a:p>
            <a:r>
              <a:rPr lang="en-US" sz="2800" dirty="0"/>
              <a:t>Elements of Blockchain Security:</a:t>
            </a:r>
          </a:p>
          <a:p>
            <a:pPr marL="914400" lvl="1" indent="-457200">
              <a:lnSpc>
                <a:spcPct val="90000"/>
              </a:lnSpc>
              <a:buFont typeface="+mj-lt"/>
              <a:buAutoNum type="arabicPeriod"/>
            </a:pPr>
            <a:r>
              <a:rPr lang="en-US" sz="2400" dirty="0"/>
              <a:t>Private/Public Key creation</a:t>
            </a:r>
          </a:p>
          <a:p>
            <a:pPr marL="914400" lvl="1" indent="-457200">
              <a:lnSpc>
                <a:spcPct val="90000"/>
              </a:lnSpc>
              <a:buFont typeface="+mj-lt"/>
              <a:buAutoNum type="arabicPeriod"/>
            </a:pPr>
            <a:r>
              <a:rPr lang="en-US" sz="2400" dirty="0"/>
              <a:t>Public Key/Address</a:t>
            </a:r>
          </a:p>
          <a:p>
            <a:pPr marL="914400" lvl="1" indent="-457200">
              <a:lnSpc>
                <a:spcPct val="90000"/>
              </a:lnSpc>
              <a:buFont typeface="+mj-lt"/>
              <a:buAutoNum type="arabicPeriod"/>
            </a:pPr>
            <a:r>
              <a:rPr lang="en-US" sz="2400" dirty="0"/>
              <a:t>Private Key</a:t>
            </a:r>
          </a:p>
          <a:p>
            <a:pPr marL="914400" lvl="1" indent="-457200">
              <a:lnSpc>
                <a:spcPct val="90000"/>
              </a:lnSpc>
              <a:buFont typeface="+mj-lt"/>
              <a:buAutoNum type="arabicPeriod"/>
            </a:pPr>
            <a:r>
              <a:rPr lang="en-US" sz="2400" dirty="0"/>
              <a:t>Signature</a:t>
            </a:r>
          </a:p>
          <a:p>
            <a:pPr marL="914400" lvl="1" indent="-457200">
              <a:lnSpc>
                <a:spcPct val="90000"/>
              </a:lnSpc>
              <a:buFont typeface="+mj-lt"/>
              <a:buAutoNum type="arabicPeriod"/>
            </a:pPr>
            <a:r>
              <a:rPr lang="en-US" sz="2400" dirty="0"/>
              <a:t>Network Validation</a:t>
            </a:r>
            <a:endParaRPr lang="en-US" sz="28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6257AFC-B0A2-401D-A853-DBC91A37CF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206018" y="1853248"/>
            <a:ext cx="3963934" cy="4200245"/>
          </a:xfrm>
          <a:ln w="88900">
            <a:solidFill>
              <a:schemeClr val="accent2"/>
            </a:solidFill>
          </a:ln>
        </p:spPr>
        <p:txBody>
          <a:bodyPr>
            <a:normAutofit fontScale="92500" lnSpcReduction="20000"/>
          </a:bodyPr>
          <a:lstStyle/>
          <a:p>
            <a:pPr>
              <a:spcAft>
                <a:spcPts val="600"/>
              </a:spcAft>
            </a:pPr>
            <a:endParaRPr lang="en-US" sz="2800" dirty="0"/>
          </a:p>
          <a:p>
            <a:pPr>
              <a:spcAft>
                <a:spcPts val="600"/>
              </a:spcAft>
            </a:pPr>
            <a:r>
              <a:rPr lang="en-US" sz="3000" dirty="0"/>
              <a:t>Private/Public Key creation</a:t>
            </a:r>
          </a:p>
          <a:p>
            <a:pPr>
              <a:spcAft>
                <a:spcPts val="600"/>
              </a:spcAft>
            </a:pPr>
            <a:r>
              <a:rPr lang="en-US" sz="3000" dirty="0"/>
              <a:t>Public Key/Address</a:t>
            </a:r>
          </a:p>
          <a:p>
            <a:pPr>
              <a:spcAft>
                <a:spcPts val="600"/>
              </a:spcAft>
            </a:pPr>
            <a:r>
              <a:rPr lang="en-US" sz="3000" dirty="0"/>
              <a:t>Private Key</a:t>
            </a:r>
          </a:p>
          <a:p>
            <a:pPr>
              <a:spcAft>
                <a:spcPts val="600"/>
              </a:spcAft>
            </a:pPr>
            <a:r>
              <a:rPr lang="en-US" sz="3000" dirty="0"/>
              <a:t>Signature</a:t>
            </a:r>
          </a:p>
        </p:txBody>
      </p:sp>
    </p:spTree>
    <p:extLst>
      <p:ext uri="{BB962C8B-B14F-4D97-AF65-F5344CB8AC3E}">
        <p14:creationId xmlns:p14="http://schemas.microsoft.com/office/powerpoint/2010/main" val="1410908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8A5B18-A133-47EF-A524-D88D713775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Understanding Blockchain Security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6BC81A-66D5-40E1-866C-BD74A315130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52133" y="1853248"/>
            <a:ext cx="5626088" cy="4195763"/>
          </a:xfrm>
        </p:spPr>
        <p:txBody>
          <a:bodyPr>
            <a:normAutofit fontScale="92500"/>
          </a:bodyPr>
          <a:lstStyle/>
          <a:p>
            <a:r>
              <a:rPr lang="en-US" sz="2800" dirty="0"/>
              <a:t>Private/Public Key creation.</a:t>
            </a:r>
          </a:p>
          <a:p>
            <a:pPr lvl="1"/>
            <a:r>
              <a:rPr lang="en-US" sz="2200" dirty="0"/>
              <a:t>A Private Key must be created with a corresponding Public Key.</a:t>
            </a:r>
          </a:p>
          <a:p>
            <a:pPr lvl="1"/>
            <a:r>
              <a:rPr lang="en-US" sz="2200" dirty="0"/>
              <a:t>Each </a:t>
            </a:r>
            <a:r>
              <a:rPr lang="en-US" sz="2200" dirty="0" err="1"/>
              <a:t>Priv</a:t>
            </a:r>
            <a:r>
              <a:rPr lang="en-US" sz="2200" dirty="0"/>
              <a:t>/Pub Key pair is unique.</a:t>
            </a:r>
          </a:p>
          <a:p>
            <a:pPr lvl="1"/>
            <a:r>
              <a:rPr lang="en-US" sz="2200" dirty="0"/>
              <a:t>This 2 key system is designed so that the holder of the 2 keys (YOU) only show 3</a:t>
            </a:r>
            <a:r>
              <a:rPr lang="en-US" sz="2200" baseline="30000" dirty="0"/>
              <a:t>rd</a:t>
            </a:r>
            <a:r>
              <a:rPr lang="en-US" sz="2200" dirty="0"/>
              <a:t> parties the Public Key. </a:t>
            </a:r>
          </a:p>
          <a:p>
            <a:pPr lvl="1"/>
            <a:r>
              <a:rPr lang="en-US" sz="2200" dirty="0"/>
              <a:t>The Private key should be kept secret, anyone with the Private Key controls all funds held at the corresponding Public address.</a:t>
            </a:r>
          </a:p>
          <a:p>
            <a:pPr marL="914400" lvl="1" indent="-457200">
              <a:lnSpc>
                <a:spcPct val="90000"/>
              </a:lnSpc>
              <a:buFont typeface="+mj-lt"/>
              <a:buAutoNum type="arabicPeriod"/>
            </a:pPr>
            <a:endParaRPr lang="en-US" sz="28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6257AFC-B0A2-401D-A853-DBC91A37CF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206018" y="1853248"/>
            <a:ext cx="3963934" cy="4200245"/>
          </a:xfrm>
          <a:ln w="88900">
            <a:solidFill>
              <a:schemeClr val="accent2"/>
            </a:solidFill>
          </a:ln>
        </p:spPr>
        <p:txBody>
          <a:bodyPr>
            <a:normAutofit fontScale="92500"/>
          </a:bodyPr>
          <a:lstStyle/>
          <a:p>
            <a:pPr>
              <a:spcAft>
                <a:spcPts val="600"/>
              </a:spcAft>
            </a:pPr>
            <a:endParaRPr lang="en-US" sz="2800" dirty="0"/>
          </a:p>
          <a:p>
            <a:pPr>
              <a:spcAft>
                <a:spcPts val="600"/>
              </a:spcAft>
            </a:pPr>
            <a:r>
              <a:rPr lang="en-US" sz="3900" b="1" dirty="0">
                <a:ln w="3175">
                  <a:solidFill>
                    <a:schemeClr val="accent2"/>
                  </a:solidFill>
                </a:ln>
              </a:rPr>
              <a:t>Private/Public Key creation</a:t>
            </a:r>
          </a:p>
          <a:p>
            <a:pPr>
              <a:spcAft>
                <a:spcPts val="600"/>
              </a:spcAft>
            </a:pPr>
            <a:r>
              <a:rPr lang="en-US" sz="3000" dirty="0"/>
              <a:t>Public Key/Address</a:t>
            </a:r>
          </a:p>
          <a:p>
            <a:pPr>
              <a:spcAft>
                <a:spcPts val="600"/>
              </a:spcAft>
            </a:pPr>
            <a:r>
              <a:rPr lang="en-US" sz="3000" dirty="0"/>
              <a:t>Private Key</a:t>
            </a:r>
          </a:p>
          <a:p>
            <a:pPr>
              <a:spcAft>
                <a:spcPts val="600"/>
              </a:spcAft>
            </a:pPr>
            <a:r>
              <a:rPr lang="en-US" sz="3000" dirty="0"/>
              <a:t>Signature</a:t>
            </a:r>
          </a:p>
        </p:txBody>
      </p:sp>
    </p:spTree>
    <p:extLst>
      <p:ext uri="{BB962C8B-B14F-4D97-AF65-F5344CB8AC3E}">
        <p14:creationId xmlns:p14="http://schemas.microsoft.com/office/powerpoint/2010/main" val="41567979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8A5B18-A133-47EF-A524-D88D713775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Understanding Blockchain Security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6BC81A-66D5-40E1-866C-BD74A315130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52133" y="1853248"/>
            <a:ext cx="5626088" cy="4195763"/>
          </a:xfrm>
        </p:spPr>
        <p:txBody>
          <a:bodyPr>
            <a:normAutofit fontScale="77500" lnSpcReduction="20000"/>
          </a:bodyPr>
          <a:lstStyle/>
          <a:p>
            <a:r>
              <a:rPr lang="en-US" sz="2800" dirty="0"/>
              <a:t>Public Key/Address:</a:t>
            </a:r>
          </a:p>
          <a:p>
            <a:pPr lvl="1"/>
            <a:r>
              <a:rPr lang="en-US" sz="2600" dirty="0"/>
              <a:t>Ethereum Public Address EX:</a:t>
            </a:r>
          </a:p>
          <a:p>
            <a:pPr lvl="2"/>
            <a:r>
              <a:rPr lang="en-US" sz="1300" dirty="0"/>
              <a:t>0xC2D7CF95645D33006175B78989035C7c9061d3F9</a:t>
            </a:r>
          </a:p>
          <a:p>
            <a:pPr lvl="1"/>
            <a:r>
              <a:rPr lang="en-US" sz="2600" dirty="0"/>
              <a:t>The Public Address of your Wallet is given out by you.</a:t>
            </a:r>
          </a:p>
          <a:p>
            <a:pPr lvl="1"/>
            <a:r>
              <a:rPr lang="en-US" sz="2600" dirty="0"/>
              <a:t>Anyone can send funds to you if they have your Public Address.</a:t>
            </a:r>
          </a:p>
          <a:p>
            <a:pPr lvl="1"/>
            <a:r>
              <a:rPr lang="en-US" sz="2600" dirty="0"/>
              <a:t>The Public Address partially serves as a Bank Account Number but also plays a role in Blockchain Security.</a:t>
            </a:r>
          </a:p>
          <a:p>
            <a:pPr lvl="1"/>
            <a:endParaRPr lang="en-US" sz="2600" dirty="0"/>
          </a:p>
          <a:p>
            <a:pPr marL="457200" lvl="1" indent="0">
              <a:buNone/>
            </a:pPr>
            <a:r>
              <a:rPr lang="en-US" sz="2600" dirty="0"/>
              <a:t> </a:t>
            </a:r>
            <a:endParaRPr lang="en-US" sz="1500" dirty="0"/>
          </a:p>
          <a:p>
            <a:pPr marL="457200" lvl="1" indent="0">
              <a:buNone/>
            </a:pPr>
            <a:endParaRPr lang="en-US" sz="1500" dirty="0"/>
          </a:p>
          <a:p>
            <a:pPr marL="457200" lvl="1" indent="0">
              <a:buNone/>
            </a:pPr>
            <a:endParaRPr lang="en-US" sz="1500" dirty="0"/>
          </a:p>
          <a:p>
            <a:pPr lvl="1"/>
            <a:endParaRPr lang="en-US" sz="22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6257AFC-B0A2-401D-A853-DBC91A37CF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206018" y="1853248"/>
            <a:ext cx="3963934" cy="4200245"/>
          </a:xfrm>
          <a:ln w="88900">
            <a:solidFill>
              <a:schemeClr val="accent2"/>
            </a:solidFill>
          </a:ln>
        </p:spPr>
        <p:txBody>
          <a:bodyPr>
            <a:normAutofit fontScale="77500" lnSpcReduction="20000"/>
          </a:bodyPr>
          <a:lstStyle/>
          <a:p>
            <a:pPr>
              <a:spcAft>
                <a:spcPts val="600"/>
              </a:spcAft>
            </a:pPr>
            <a:endParaRPr lang="en-US" sz="2800" dirty="0"/>
          </a:p>
          <a:p>
            <a:pPr>
              <a:spcAft>
                <a:spcPts val="600"/>
              </a:spcAft>
            </a:pPr>
            <a:r>
              <a:rPr lang="en-US" sz="3600" dirty="0"/>
              <a:t>Private/Public Key creation</a:t>
            </a:r>
          </a:p>
          <a:p>
            <a:pPr>
              <a:spcAft>
                <a:spcPts val="600"/>
              </a:spcAft>
            </a:pPr>
            <a:r>
              <a:rPr lang="en-US" sz="4100" b="1" dirty="0">
                <a:ln w="3175">
                  <a:solidFill>
                    <a:schemeClr val="accent2"/>
                  </a:solidFill>
                </a:ln>
              </a:rPr>
              <a:t>Public Key/Address</a:t>
            </a:r>
          </a:p>
          <a:p>
            <a:pPr>
              <a:spcAft>
                <a:spcPts val="600"/>
              </a:spcAft>
            </a:pPr>
            <a:r>
              <a:rPr lang="en-US" sz="3600" dirty="0"/>
              <a:t>Private Key</a:t>
            </a:r>
          </a:p>
          <a:p>
            <a:pPr>
              <a:spcAft>
                <a:spcPts val="600"/>
              </a:spcAft>
            </a:pPr>
            <a:r>
              <a:rPr lang="en-US" sz="3600" dirty="0"/>
              <a:t>Signature</a:t>
            </a:r>
          </a:p>
        </p:txBody>
      </p:sp>
    </p:spTree>
    <p:extLst>
      <p:ext uri="{BB962C8B-B14F-4D97-AF65-F5344CB8AC3E}">
        <p14:creationId xmlns:p14="http://schemas.microsoft.com/office/powerpoint/2010/main" val="14021794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8A5B18-A133-47EF-A524-D88D713775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Understanding Blockchain Security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6BC81A-66D5-40E1-866C-BD74A315130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52133" y="1853248"/>
            <a:ext cx="5626088" cy="4195763"/>
          </a:xfrm>
        </p:spPr>
        <p:txBody>
          <a:bodyPr>
            <a:normAutofit fontScale="77500" lnSpcReduction="20000"/>
          </a:bodyPr>
          <a:lstStyle/>
          <a:p>
            <a:r>
              <a:rPr lang="en-US" sz="2800" dirty="0"/>
              <a:t>Private Key:</a:t>
            </a:r>
          </a:p>
          <a:p>
            <a:pPr lvl="1"/>
            <a:r>
              <a:rPr lang="en-US" sz="2600" dirty="0"/>
              <a:t>Ethereum Private Key EX: </a:t>
            </a:r>
            <a:r>
              <a:rPr lang="en-US" sz="2000" dirty="0"/>
              <a:t>3a1076bf45ab87712ad64ccb3b10217737f7faacbf2872e88fdd9a537d8fe266</a:t>
            </a:r>
            <a:endParaRPr lang="en-US" sz="2600" dirty="0"/>
          </a:p>
          <a:p>
            <a:pPr lvl="1"/>
            <a:r>
              <a:rPr lang="en-US" sz="2600" dirty="0"/>
              <a:t>Your Private Key is never shown to anyone and should be kept secret. </a:t>
            </a:r>
          </a:p>
          <a:p>
            <a:pPr lvl="1"/>
            <a:r>
              <a:rPr lang="en-US" sz="2600" dirty="0"/>
              <a:t>It is entered only when accessing your Wallet.</a:t>
            </a:r>
          </a:p>
          <a:p>
            <a:pPr lvl="1"/>
            <a:r>
              <a:rPr lang="en-US" sz="2600" dirty="0"/>
              <a:t>There are 2 main versions of Private Keys.</a:t>
            </a:r>
          </a:p>
          <a:p>
            <a:pPr lvl="2"/>
            <a:r>
              <a:rPr lang="en-US" sz="2400" dirty="0"/>
              <a:t>Encrypted – Requires PW to decrypt</a:t>
            </a:r>
          </a:p>
          <a:p>
            <a:pPr lvl="2"/>
            <a:r>
              <a:rPr lang="en-US" sz="2400" dirty="0"/>
              <a:t>Unencrypted – See above</a:t>
            </a:r>
          </a:p>
          <a:p>
            <a:pPr lvl="1"/>
            <a:endParaRPr lang="en-US" sz="22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6257AFC-B0A2-401D-A853-DBC91A37CF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206018" y="1853248"/>
            <a:ext cx="3963934" cy="4200245"/>
          </a:xfrm>
          <a:ln w="88900">
            <a:solidFill>
              <a:schemeClr val="accent2"/>
            </a:solidFill>
          </a:ln>
        </p:spPr>
        <p:txBody>
          <a:bodyPr>
            <a:normAutofit fontScale="77500" lnSpcReduction="20000"/>
          </a:bodyPr>
          <a:lstStyle/>
          <a:p>
            <a:pPr>
              <a:spcAft>
                <a:spcPts val="600"/>
              </a:spcAft>
            </a:pPr>
            <a:endParaRPr lang="en-US" sz="2800" dirty="0"/>
          </a:p>
          <a:p>
            <a:pPr>
              <a:spcAft>
                <a:spcPts val="600"/>
              </a:spcAft>
            </a:pPr>
            <a:r>
              <a:rPr lang="en-US" sz="3600" dirty="0"/>
              <a:t>Private/Public Key creation</a:t>
            </a:r>
          </a:p>
          <a:p>
            <a:pPr>
              <a:spcAft>
                <a:spcPts val="600"/>
              </a:spcAft>
            </a:pPr>
            <a:r>
              <a:rPr lang="en-US" sz="3600" dirty="0">
                <a:ln w="3175">
                  <a:noFill/>
                </a:ln>
              </a:rPr>
              <a:t>Public Key/Address</a:t>
            </a:r>
          </a:p>
          <a:p>
            <a:pPr>
              <a:spcAft>
                <a:spcPts val="600"/>
              </a:spcAft>
            </a:pPr>
            <a:r>
              <a:rPr lang="en-US" sz="4600" b="1" dirty="0">
                <a:ln w="3175">
                  <a:solidFill>
                    <a:srgbClr val="FFC000"/>
                  </a:solidFill>
                </a:ln>
              </a:rPr>
              <a:t>Private Key</a:t>
            </a:r>
          </a:p>
          <a:p>
            <a:pPr>
              <a:spcAft>
                <a:spcPts val="600"/>
              </a:spcAft>
            </a:pPr>
            <a:r>
              <a:rPr lang="en-US" sz="3600" dirty="0"/>
              <a:t>Signature</a:t>
            </a:r>
          </a:p>
        </p:txBody>
      </p:sp>
    </p:spTree>
    <p:extLst>
      <p:ext uri="{BB962C8B-B14F-4D97-AF65-F5344CB8AC3E}">
        <p14:creationId xmlns:p14="http://schemas.microsoft.com/office/powerpoint/2010/main" val="14549110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8A5B18-A133-47EF-A524-D88D713775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Understanding Blockchain Security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6BC81A-66D5-40E1-866C-BD74A315130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52133" y="1853248"/>
            <a:ext cx="5626088" cy="4195763"/>
          </a:xfrm>
        </p:spPr>
        <p:txBody>
          <a:bodyPr>
            <a:normAutofit fontScale="70000" lnSpcReduction="20000"/>
          </a:bodyPr>
          <a:lstStyle/>
          <a:p>
            <a:r>
              <a:rPr lang="en-US" sz="2800" dirty="0"/>
              <a:t>Signature Example:</a:t>
            </a:r>
          </a:p>
          <a:p>
            <a:pPr lvl="1"/>
            <a:r>
              <a:rPr lang="en-US" sz="2600" dirty="0"/>
              <a:t>You decide to send 1 Bitcoin.</a:t>
            </a:r>
          </a:p>
          <a:p>
            <a:pPr lvl="1"/>
            <a:r>
              <a:rPr lang="en-US" sz="2600" dirty="0"/>
              <a:t>This transaction is encrypted by your Wallet using both Keys, Public &amp; Private. </a:t>
            </a:r>
            <a:r>
              <a:rPr lang="en-US" sz="2600" b="1" i="1" u="sng" dirty="0"/>
              <a:t>This is your signature.</a:t>
            </a:r>
          </a:p>
          <a:p>
            <a:pPr lvl="1"/>
            <a:r>
              <a:rPr lang="en-US" sz="2600" dirty="0"/>
              <a:t>Anyone can use your Public Key to decrypt the transaction. Only if the  Private Key was used to encrypt will the decryption process work.</a:t>
            </a:r>
          </a:p>
          <a:p>
            <a:pPr lvl="2"/>
            <a:r>
              <a:rPr lang="en-US" sz="2400" dirty="0"/>
              <a:t>They can decrypt your transaction without knowing your Private Key.</a:t>
            </a:r>
          </a:p>
          <a:p>
            <a:pPr lvl="1"/>
            <a:r>
              <a:rPr lang="en-US" sz="2600" dirty="0"/>
              <a:t>This means that only someone with the </a:t>
            </a:r>
            <a:r>
              <a:rPr lang="en-US" sz="2600" b="1" i="1" u="sng" dirty="0"/>
              <a:t>Private Key created at the same time as your Public Key/Address</a:t>
            </a:r>
            <a:r>
              <a:rPr lang="en-US" sz="2600" dirty="0"/>
              <a:t> authorized the sending of 1 Bitcoin.</a:t>
            </a:r>
          </a:p>
          <a:p>
            <a:pPr lvl="1"/>
            <a:endParaRPr lang="en-US" sz="2400" dirty="0"/>
          </a:p>
          <a:p>
            <a:pPr lvl="1"/>
            <a:endParaRPr lang="en-US" sz="2600" dirty="0"/>
          </a:p>
          <a:p>
            <a:pPr lvl="1"/>
            <a:endParaRPr lang="en-US" sz="22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6257AFC-B0A2-401D-A853-DBC91A37CF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206018" y="1853248"/>
            <a:ext cx="3963934" cy="4200245"/>
          </a:xfrm>
          <a:ln w="88900">
            <a:solidFill>
              <a:schemeClr val="accent2"/>
            </a:solidFill>
          </a:ln>
        </p:spPr>
        <p:txBody>
          <a:bodyPr>
            <a:normAutofit fontScale="70000" lnSpcReduction="20000"/>
          </a:bodyPr>
          <a:lstStyle/>
          <a:p>
            <a:pPr>
              <a:spcAft>
                <a:spcPts val="600"/>
              </a:spcAft>
            </a:pPr>
            <a:endParaRPr lang="en-US" sz="2800" dirty="0"/>
          </a:p>
          <a:p>
            <a:pPr>
              <a:spcAft>
                <a:spcPts val="600"/>
              </a:spcAft>
            </a:pPr>
            <a:r>
              <a:rPr lang="en-US" sz="2800" dirty="0"/>
              <a:t>Private/Public Key creation</a:t>
            </a:r>
          </a:p>
          <a:p>
            <a:pPr>
              <a:spcAft>
                <a:spcPts val="600"/>
              </a:spcAft>
            </a:pPr>
            <a:r>
              <a:rPr lang="en-US" sz="2800" dirty="0">
                <a:ln w="3175">
                  <a:noFill/>
                </a:ln>
              </a:rPr>
              <a:t>Public Key/Address</a:t>
            </a:r>
          </a:p>
          <a:p>
            <a:pPr>
              <a:spcAft>
                <a:spcPts val="600"/>
              </a:spcAft>
            </a:pPr>
            <a:r>
              <a:rPr lang="en-US" sz="2800" dirty="0">
                <a:ln w="3175">
                  <a:noFill/>
                </a:ln>
              </a:rPr>
              <a:t>Private Key</a:t>
            </a:r>
          </a:p>
          <a:p>
            <a:pPr>
              <a:spcAft>
                <a:spcPts val="600"/>
              </a:spcAft>
            </a:pPr>
            <a:r>
              <a:rPr lang="en-US" sz="3600" b="1" dirty="0">
                <a:ln w="3175">
                  <a:solidFill>
                    <a:schemeClr val="accent2"/>
                  </a:solidFill>
                </a:ln>
              </a:rPr>
              <a:t>Signature</a:t>
            </a:r>
          </a:p>
        </p:txBody>
      </p:sp>
    </p:spTree>
    <p:extLst>
      <p:ext uri="{BB962C8B-B14F-4D97-AF65-F5344CB8AC3E}">
        <p14:creationId xmlns:p14="http://schemas.microsoft.com/office/powerpoint/2010/main" val="35772284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8A5B18-A133-47EF-A524-D88D713775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Security Practices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6BC81A-66D5-40E1-866C-BD74A315130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00100" y="1333500"/>
            <a:ext cx="10363200" cy="5143500"/>
          </a:xfrm>
        </p:spPr>
        <p:txBody>
          <a:bodyPr>
            <a:normAutofit fontScale="62500" lnSpcReduction="20000"/>
          </a:bodyPr>
          <a:lstStyle/>
          <a:p>
            <a:r>
              <a:rPr lang="en-US" sz="2800" dirty="0"/>
              <a:t>The only time a Website/Program/Whatever needs your Wallet Private Key is to authorize the movement of funds from your account.</a:t>
            </a:r>
          </a:p>
          <a:p>
            <a:r>
              <a:rPr lang="en-US" sz="2800" dirty="0"/>
              <a:t>Avoid Phishing by verifying </a:t>
            </a:r>
            <a:r>
              <a:rPr lang="en-US" sz="2600" dirty="0"/>
              <a:t>Webpage addresses.</a:t>
            </a:r>
          </a:p>
          <a:p>
            <a:pPr lvl="1"/>
            <a:r>
              <a:rPr lang="en-US" sz="2400" dirty="0"/>
              <a:t>EX: MyEtherWallet.com is a legitimate ETH Wallet. </a:t>
            </a:r>
          </a:p>
          <a:p>
            <a:pPr lvl="1"/>
            <a:r>
              <a:rPr lang="en-US" sz="2400" dirty="0"/>
              <a:t>EX: MyEtherWallet.com/co is a Phishing site.</a:t>
            </a:r>
          </a:p>
          <a:p>
            <a:r>
              <a:rPr lang="en-US" sz="2800" dirty="0"/>
              <a:t>Keep the Private Key to your Wallet(s) offline.</a:t>
            </a:r>
          </a:p>
          <a:p>
            <a:pPr lvl="1"/>
            <a:r>
              <a:rPr lang="en-US" sz="2400" dirty="0"/>
              <a:t>Create a text document that contains a list of each Private Key for every Wallet.</a:t>
            </a:r>
          </a:p>
          <a:p>
            <a:pPr lvl="2"/>
            <a:r>
              <a:rPr lang="en-US" sz="2200" dirty="0"/>
              <a:t>Print this text document and store in a safe place. </a:t>
            </a:r>
          </a:p>
          <a:p>
            <a:pPr lvl="2"/>
            <a:r>
              <a:rPr lang="en-US" sz="2200" dirty="0"/>
              <a:t>Encrypt this text document with a unique Password.</a:t>
            </a:r>
          </a:p>
          <a:p>
            <a:pPr lvl="2"/>
            <a:r>
              <a:rPr lang="en-US" sz="2200" dirty="0"/>
              <a:t>Copy the encrypted text document to 2 USB drives. DELETE THE TEXT DOC AFTER!</a:t>
            </a:r>
          </a:p>
          <a:p>
            <a:pPr lvl="3"/>
            <a:r>
              <a:rPr lang="en-US" sz="2000" dirty="0"/>
              <a:t>Keep 1 USB in a safe location, carry 1 USB with you if daily Wallet access is required.</a:t>
            </a:r>
          </a:p>
          <a:p>
            <a:pPr lvl="1"/>
            <a:r>
              <a:rPr lang="en-US" sz="2400" dirty="0"/>
              <a:t>Buy a </a:t>
            </a:r>
            <a:r>
              <a:rPr lang="en-US" sz="2400" dirty="0" err="1"/>
              <a:t>Trezor</a:t>
            </a:r>
            <a:r>
              <a:rPr lang="en-US" sz="2400" dirty="0"/>
              <a:t> or Nano hardware Wallet.  </a:t>
            </a:r>
          </a:p>
          <a:p>
            <a:r>
              <a:rPr lang="en-US" sz="2600" dirty="0"/>
              <a:t>Enable the </a:t>
            </a:r>
            <a:r>
              <a:rPr lang="en-US" sz="2600" dirty="0">
                <a:hlinkClick r:id="rId2"/>
              </a:rPr>
              <a:t>Google Authenticator</a:t>
            </a:r>
            <a:r>
              <a:rPr lang="en-US" sz="2600" dirty="0"/>
              <a:t> smartphone app on any account login to increase security.</a:t>
            </a:r>
          </a:p>
          <a:p>
            <a:r>
              <a:rPr lang="en-US" sz="2600" dirty="0"/>
              <a:t>Call your cell phone provider and have them issue a: “</a:t>
            </a:r>
            <a:r>
              <a:rPr lang="en-US" sz="2600" i="1" dirty="0"/>
              <a:t>DO NOT PORT”</a:t>
            </a:r>
            <a:r>
              <a:rPr lang="en-US" sz="2600" dirty="0"/>
              <a:t> order on your account. This requires verbal authorization from you to port your phone number to a new phone.</a:t>
            </a:r>
          </a:p>
          <a:p>
            <a:pPr lvl="1"/>
            <a:endParaRPr lang="en-US" sz="2600" dirty="0"/>
          </a:p>
          <a:p>
            <a:pPr lvl="1"/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69157282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961</TotalTime>
  <Words>937</Words>
  <Application>Microsoft Office PowerPoint</Application>
  <PresentationFormat>Widescreen</PresentationFormat>
  <Paragraphs>124</Paragraphs>
  <Slides>12</Slides>
  <Notes>0</Notes>
  <HiddenSlides>1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Century Gothic</vt:lpstr>
      <vt:lpstr>Wingdings 3</vt:lpstr>
      <vt:lpstr>Ion</vt:lpstr>
      <vt:lpstr>Class 5: CryptoCurrency Security and Wallet setup</vt:lpstr>
      <vt:lpstr>Introduction</vt:lpstr>
      <vt:lpstr>Why Blockchain Security is important.</vt:lpstr>
      <vt:lpstr>Understanding Blockchain Security</vt:lpstr>
      <vt:lpstr>Understanding Blockchain Security</vt:lpstr>
      <vt:lpstr>Understanding Blockchain Security</vt:lpstr>
      <vt:lpstr>Understanding Blockchain Security</vt:lpstr>
      <vt:lpstr>Understanding Blockchain Security</vt:lpstr>
      <vt:lpstr>Security Practices</vt:lpstr>
      <vt:lpstr>Recommended Wallets</vt:lpstr>
      <vt:lpstr>Thank you for attending!</vt:lpstr>
      <vt:lpstr> What is Blockchain doing Today?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Summer Seminar 2017</dc:title>
  <dc:creator>Matt Millen</dc:creator>
  <cp:lastModifiedBy>Matt Millen</cp:lastModifiedBy>
  <cp:revision>81</cp:revision>
  <dcterms:created xsi:type="dcterms:W3CDTF">2017-08-18T19:18:26Z</dcterms:created>
  <dcterms:modified xsi:type="dcterms:W3CDTF">2017-10-25T23:28:44Z</dcterms:modified>
</cp:coreProperties>
</file>