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71" r:id="rId3"/>
    <p:sldId id="312" r:id="rId4"/>
    <p:sldId id="316" r:id="rId5"/>
    <p:sldId id="317" r:id="rId6"/>
    <p:sldId id="318" r:id="rId7"/>
    <p:sldId id="319" r:id="rId8"/>
    <p:sldId id="320" r:id="rId9"/>
    <p:sldId id="290" r:id="rId10"/>
    <p:sldId id="309" r:id="rId11"/>
    <p:sldId id="308" r:id="rId12"/>
    <p:sldId id="31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0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90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3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2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3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2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8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43E2A0-40C3-4FE9-A840-6963F1FF46FF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9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oogle_Authenticato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" TargetMode="External"/><Relationship Id="rId2" Type="http://schemas.openxmlformats.org/officeDocument/2006/relationships/hyperlink" Target="https://electrum.org/#download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yetherwallet.com/" TargetMode="External"/><Relationship Id="rId4" Type="http://schemas.openxmlformats.org/officeDocument/2006/relationships/hyperlink" Target="https://github.com/ethereum/mist/releas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809" y="948183"/>
            <a:ext cx="10614799" cy="1991686"/>
          </a:xfrm>
        </p:spPr>
        <p:txBody>
          <a:bodyPr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enver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rypto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roup presents our: 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DCG Trading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8380" y="3481432"/>
            <a:ext cx="8825658" cy="1887989"/>
          </a:xfrm>
        </p:spPr>
        <p:txBody>
          <a:bodyPr/>
          <a:lstStyle/>
          <a:p>
            <a:pPr algn="ctr"/>
            <a:r>
              <a:rPr lang="en-US" dirty="0" err="1"/>
              <a:t>nov</a:t>
            </a:r>
            <a:r>
              <a:rPr lang="en-US" dirty="0"/>
              <a:t> 29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Denver Crypto Group</a:t>
            </a:r>
          </a:p>
          <a:p>
            <a:pPr algn="ctr"/>
            <a:r>
              <a:rPr lang="en-US" dirty="0"/>
              <a:t>www.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/>
              <a:t>enver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/>
              <a:t>rypto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/>
              <a:t>roup.com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C0C6-7C7C-4EB0-89B8-CEFD233D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9" y="3990974"/>
            <a:ext cx="292114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8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practicing good Blockchain Security is important.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786" y="2124075"/>
            <a:ext cx="8569372" cy="392493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YOU are your own bank now.</a:t>
            </a:r>
            <a:endParaRPr lang="en-US" sz="2600" dirty="0"/>
          </a:p>
          <a:p>
            <a:r>
              <a:rPr lang="en-US" sz="2800" dirty="0"/>
              <a:t>A foreign hacker who empties your Crypto wallet(s) may earn enough to live for a year or more.</a:t>
            </a:r>
          </a:p>
          <a:p>
            <a:r>
              <a:rPr lang="en-US" sz="2800" dirty="0"/>
              <a:t>You must treat the Private Key of your </a:t>
            </a:r>
            <a:r>
              <a:rPr lang="en-US" sz="2800" dirty="0" err="1"/>
              <a:t>CryptoCurrency</a:t>
            </a:r>
            <a:r>
              <a:rPr lang="en-US" sz="2800" dirty="0"/>
              <a:t> wallet(s) like a bank vault key!</a:t>
            </a:r>
          </a:p>
          <a:p>
            <a:r>
              <a:rPr lang="en-US" sz="2800" dirty="0"/>
              <a:t>The ability to keep your wealth securely in your own hands isn’t possible without practicing good Blockchain Security.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2761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Blockchain Security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1333500"/>
            <a:ext cx="10363200" cy="51435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The only time a Website/Program/Wallet/Whatever needs your Wallet Private Key is to authorize the movement of funds from your account.</a:t>
            </a:r>
          </a:p>
          <a:p>
            <a:r>
              <a:rPr lang="en-US" sz="2800" dirty="0"/>
              <a:t>Avoid Phishing by verifying </a:t>
            </a:r>
            <a:r>
              <a:rPr lang="en-US" sz="2600" dirty="0"/>
              <a:t>Webpage addresses.</a:t>
            </a:r>
          </a:p>
          <a:p>
            <a:pPr lvl="1"/>
            <a:r>
              <a:rPr lang="en-US" sz="2400" dirty="0"/>
              <a:t>EX: MyEtherWallet.com is a legitimate ETH Wallet. </a:t>
            </a:r>
          </a:p>
          <a:p>
            <a:pPr lvl="1"/>
            <a:r>
              <a:rPr lang="en-US" sz="2400" dirty="0"/>
              <a:t>EX: MyEtherWallet.com/co is a Phishing site.</a:t>
            </a:r>
          </a:p>
          <a:p>
            <a:r>
              <a:rPr lang="en-US" sz="2800" dirty="0"/>
              <a:t>Keep the Private Key to your Wallet(s) offline.</a:t>
            </a:r>
          </a:p>
          <a:p>
            <a:pPr lvl="1"/>
            <a:r>
              <a:rPr lang="en-US" sz="2400" dirty="0"/>
              <a:t>Create a text document that contains a list of each Private Key for every Wallet.</a:t>
            </a:r>
          </a:p>
          <a:p>
            <a:pPr lvl="2"/>
            <a:r>
              <a:rPr lang="en-US" sz="2200" dirty="0"/>
              <a:t>Print this text document and store in a safe place. </a:t>
            </a:r>
          </a:p>
          <a:p>
            <a:pPr lvl="2"/>
            <a:r>
              <a:rPr lang="en-US" sz="2200" dirty="0"/>
              <a:t>Encrypt this text document with a unique Password.</a:t>
            </a:r>
          </a:p>
          <a:p>
            <a:pPr lvl="2"/>
            <a:r>
              <a:rPr lang="en-US" sz="2200" dirty="0"/>
              <a:t>Copy the encrypted text document to 2 USB drives. DELETE THE TEXT DOC AFTER!</a:t>
            </a:r>
          </a:p>
          <a:p>
            <a:pPr lvl="3"/>
            <a:r>
              <a:rPr lang="en-US" sz="2000" dirty="0"/>
              <a:t>Keep 1 USB in a safe location, carry 1 USB with you if daily Wallet access is required.</a:t>
            </a:r>
          </a:p>
          <a:p>
            <a:pPr lvl="1"/>
            <a:r>
              <a:rPr lang="en-US" sz="2400" dirty="0"/>
              <a:t>Buy a </a:t>
            </a:r>
            <a:r>
              <a:rPr lang="en-US" sz="2400" dirty="0" err="1"/>
              <a:t>Trezor</a:t>
            </a:r>
            <a:r>
              <a:rPr lang="en-US" sz="2400" dirty="0"/>
              <a:t> or Nano hardware Wallet.  </a:t>
            </a:r>
          </a:p>
          <a:p>
            <a:r>
              <a:rPr lang="en-US" sz="2600" dirty="0"/>
              <a:t>Enable the </a:t>
            </a:r>
            <a:r>
              <a:rPr lang="en-US" sz="2600" dirty="0">
                <a:hlinkClick r:id="rId2"/>
              </a:rPr>
              <a:t>Google Authenticator</a:t>
            </a:r>
            <a:r>
              <a:rPr lang="en-US" sz="2600" dirty="0"/>
              <a:t> smartphone app on any account login to increase security.</a:t>
            </a:r>
          </a:p>
          <a:p>
            <a:r>
              <a:rPr lang="en-US" sz="2600" dirty="0"/>
              <a:t>Call your cell phone provider and have them issue a: “</a:t>
            </a:r>
            <a:r>
              <a:rPr lang="en-US" sz="2600" i="1" dirty="0"/>
              <a:t>DO NOT PORT”</a:t>
            </a:r>
            <a:r>
              <a:rPr lang="en-US" sz="2600" dirty="0"/>
              <a:t> order on your account. This requires verbal authorization from you to port your phone number to a new phone.</a:t>
            </a:r>
          </a:p>
          <a:p>
            <a:pPr lvl="1"/>
            <a:endParaRPr lang="en-US" sz="26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157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Recommended Wallets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786" y="1853248"/>
            <a:ext cx="8569372" cy="4195763"/>
          </a:xfrm>
        </p:spPr>
        <p:txBody>
          <a:bodyPr>
            <a:normAutofit/>
          </a:bodyPr>
          <a:lstStyle/>
          <a:p>
            <a:r>
              <a:rPr lang="en-US" sz="2800" dirty="0"/>
              <a:t>Bitcoin:</a:t>
            </a:r>
          </a:p>
          <a:p>
            <a:pPr lvl="1"/>
            <a:r>
              <a:rPr lang="en-US" sz="2600" dirty="0"/>
              <a:t>Desktop – Electrum </a:t>
            </a:r>
            <a:r>
              <a:rPr lang="en-US" sz="2600" dirty="0">
                <a:hlinkClick r:id="rId2"/>
              </a:rPr>
              <a:t>https://electrum.org/#download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Web – Blockchain.info </a:t>
            </a:r>
            <a:r>
              <a:rPr lang="en-US" sz="2600" dirty="0">
                <a:hlinkClick r:id="rId3"/>
              </a:rPr>
              <a:t>https://Blockchain.info</a:t>
            </a:r>
            <a:r>
              <a:rPr lang="en-US" sz="2600" dirty="0"/>
              <a:t>  </a:t>
            </a:r>
          </a:p>
          <a:p>
            <a:r>
              <a:rPr lang="en-US" sz="2800" dirty="0"/>
              <a:t>Ethereum:</a:t>
            </a:r>
          </a:p>
          <a:p>
            <a:pPr lvl="1"/>
            <a:r>
              <a:rPr lang="en-US" sz="2600" dirty="0"/>
              <a:t>Desktop - GETH </a:t>
            </a:r>
            <a:r>
              <a:rPr lang="en-US" sz="2600" dirty="0">
                <a:hlinkClick r:id="rId4"/>
              </a:rPr>
              <a:t>https://github.com/ethereum/mist/releases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Web – MEW </a:t>
            </a:r>
            <a:r>
              <a:rPr lang="en-US" sz="2600" dirty="0">
                <a:hlinkClick r:id="rId5"/>
              </a:rPr>
              <a:t>https://MyEtherWallet.com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459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23BB9-BCEE-4B03-8850-CAE0DF57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	What is Blockchain doing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8809-D65B-4FCD-BA56-7A4A160E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Current Events</a:t>
            </a:r>
          </a:p>
          <a:p>
            <a:pPr lvl="1"/>
            <a:r>
              <a:rPr lang="en-US" dirty="0"/>
              <a:t>Alt coin rally incoming. (In my opinion)</a:t>
            </a:r>
          </a:p>
          <a:p>
            <a:pPr lvl="1"/>
            <a:r>
              <a:rPr lang="en-US" dirty="0"/>
              <a:t>China’s trading/ICO ban</a:t>
            </a:r>
          </a:p>
          <a:p>
            <a:pPr lvl="3"/>
            <a:r>
              <a:rPr lang="en-US" dirty="0"/>
              <a:t>No updates so far</a:t>
            </a:r>
          </a:p>
          <a:p>
            <a:pPr lvl="1"/>
            <a:r>
              <a:rPr lang="en-US" dirty="0"/>
              <a:t>Bitcoin Gold/Cash/Segwit2x</a:t>
            </a:r>
          </a:p>
        </p:txBody>
      </p:sp>
    </p:spTree>
    <p:extLst>
      <p:ext uri="{BB962C8B-B14F-4D97-AF65-F5344CB8AC3E}">
        <p14:creationId xmlns:p14="http://schemas.microsoft.com/office/powerpoint/2010/main" val="27188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6BB2A9-6205-42FD-9626-45D8F381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22" y="910905"/>
            <a:ext cx="3911995" cy="117795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0229-72DF-4C08-9865-0A332BC23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422" y="2248250"/>
            <a:ext cx="8218923" cy="3959603"/>
          </a:xfrm>
        </p:spPr>
        <p:txBody>
          <a:bodyPr>
            <a:normAutofit fontScale="62500" lnSpcReduction="20000"/>
          </a:bodyPr>
          <a:lstStyle/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Matt’s BIO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Goals of the Denver Crypto Group: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Promote Diversity of Blockchain space.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Build confidence of members in explaining Blockchain.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Create an atmosphere of learning.</a:t>
            </a:r>
          </a:p>
          <a:p>
            <a:pPr lvl="1"/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Support us by following our twitter!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@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DenverCryptoGrp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47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DCG</a:t>
            </a:r>
            <a:r>
              <a:rPr lang="en-US" b="1" dirty="0"/>
              <a:t> Trading Course: </a:t>
            </a:r>
            <a:br>
              <a:rPr lang="en-US" b="1" dirty="0"/>
            </a:br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98" y="1853248"/>
            <a:ext cx="6461560" cy="43815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pPr lvl="1"/>
            <a:r>
              <a:rPr lang="en-US" sz="2600" dirty="0"/>
              <a:t>Starting in </a:t>
            </a:r>
            <a:r>
              <a:rPr lang="en-US" sz="2600" b="1" dirty="0"/>
              <a:t>January of 2018</a:t>
            </a:r>
            <a:r>
              <a:rPr lang="en-US" sz="2600" dirty="0"/>
              <a:t> the Denver Crypto Group will offer a paid </a:t>
            </a:r>
            <a:r>
              <a:rPr lang="en-US" sz="2600" b="1" dirty="0"/>
              <a:t>Trading Course!</a:t>
            </a:r>
          </a:p>
          <a:p>
            <a:pPr lvl="1"/>
            <a:r>
              <a:rPr lang="en-US" sz="2600" dirty="0"/>
              <a:t>This course will teach our members a </a:t>
            </a:r>
            <a:r>
              <a:rPr lang="en-US" sz="2600" b="1" dirty="0"/>
              <a:t>Foundational Trading System</a:t>
            </a:r>
            <a:r>
              <a:rPr lang="en-US" sz="2600" dirty="0"/>
              <a:t> that they can apply to successfully trade </a:t>
            </a:r>
            <a:r>
              <a:rPr lang="en-US" sz="2600" dirty="0" err="1"/>
              <a:t>CryptoCurrency</a:t>
            </a:r>
            <a:r>
              <a:rPr lang="en-US" sz="2600" dirty="0"/>
              <a:t>.</a:t>
            </a:r>
            <a:endParaRPr lang="en-US" sz="24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AB684-C890-4490-A887-A4B4E249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45" y="261597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DA2F4-671F-48EF-8943-085CEE7C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845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0021E-C593-48D9-8315-C6C3EBA2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53" y="4332514"/>
            <a:ext cx="1400530" cy="140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21091-120E-4617-B08D-21DC4F9F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383" y="4231866"/>
            <a:ext cx="1649186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DCG</a:t>
            </a:r>
            <a:r>
              <a:rPr lang="en-US" b="1" dirty="0"/>
              <a:t> Trading Course: </a:t>
            </a:r>
            <a:br>
              <a:rPr lang="en-US" b="1" dirty="0"/>
            </a:br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98" y="1853248"/>
            <a:ext cx="6461560" cy="4381500"/>
          </a:xfrm>
        </p:spPr>
        <p:txBody>
          <a:bodyPr>
            <a:normAutofit lnSpcReduction="10000"/>
          </a:bodyPr>
          <a:lstStyle/>
          <a:p>
            <a:endParaRPr lang="en-US" sz="2800" b="1" dirty="0"/>
          </a:p>
          <a:p>
            <a:pPr lvl="1"/>
            <a:r>
              <a:rPr lang="en-US" sz="2600" dirty="0"/>
              <a:t>Our </a:t>
            </a:r>
            <a:r>
              <a:rPr lang="en-US" sz="2600" b="1" dirty="0"/>
              <a:t>Foundational Trading System</a:t>
            </a:r>
            <a:r>
              <a:rPr lang="en-US" sz="2600" dirty="0"/>
              <a:t> was developed by Matt, Chris, &amp; Mike who all have extensive trading experience.</a:t>
            </a:r>
            <a:endParaRPr lang="en-US" sz="2600" b="1" dirty="0"/>
          </a:p>
          <a:p>
            <a:pPr lvl="1"/>
            <a:r>
              <a:rPr lang="en-US" sz="2600" dirty="0"/>
              <a:t>Using this system Chris tripled his portfolio value in 3 months! </a:t>
            </a:r>
          </a:p>
          <a:p>
            <a:pPr lvl="1"/>
            <a:r>
              <a:rPr lang="en-US" sz="2600" dirty="0"/>
              <a:t>Matt saw a 10x return over 8 months with a less refined version of this system.</a:t>
            </a:r>
            <a:endParaRPr lang="en-US" sz="24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AB684-C890-4490-A887-A4B4E249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45" y="261597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DA2F4-671F-48EF-8943-085CEE7C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845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0021E-C593-48D9-8315-C6C3EBA2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53" y="4332514"/>
            <a:ext cx="1400530" cy="140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21091-120E-4617-B08D-21DC4F9F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383" y="4231866"/>
            <a:ext cx="1649186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DCG</a:t>
            </a:r>
            <a:r>
              <a:rPr lang="en-US" b="1" dirty="0"/>
              <a:t> Trading Course: </a:t>
            </a:r>
            <a:br>
              <a:rPr lang="en-US" b="1" dirty="0"/>
            </a:br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98" y="1853248"/>
            <a:ext cx="6461560" cy="4381500"/>
          </a:xfrm>
        </p:spPr>
        <p:txBody>
          <a:bodyPr>
            <a:normAutofit fontScale="92500" lnSpcReduction="10000"/>
          </a:bodyPr>
          <a:lstStyle/>
          <a:p>
            <a:endParaRPr lang="en-US" sz="2800" b="1" dirty="0"/>
          </a:p>
          <a:p>
            <a:pPr lvl="1"/>
            <a:r>
              <a:rPr lang="en-US" sz="2600" dirty="0"/>
              <a:t>Upon completion of the </a:t>
            </a:r>
            <a:r>
              <a:rPr lang="en-US" sz="2600" b="1" dirty="0"/>
              <a:t>DCG Trading Course </a:t>
            </a:r>
            <a:r>
              <a:rPr lang="en-US" sz="2600" dirty="0"/>
              <a:t>members will:</a:t>
            </a:r>
          </a:p>
          <a:p>
            <a:pPr lvl="2"/>
            <a:r>
              <a:rPr lang="en-US" sz="2200" dirty="0"/>
              <a:t>Know how to minimize their risk when trading.</a:t>
            </a:r>
          </a:p>
          <a:p>
            <a:pPr lvl="2"/>
            <a:r>
              <a:rPr lang="en-US" sz="2200" dirty="0"/>
              <a:t>Know how to create opportunity for themselves in a Bull or Bear market.</a:t>
            </a:r>
          </a:p>
          <a:p>
            <a:pPr lvl="2"/>
            <a:r>
              <a:rPr lang="en-US" sz="2200" dirty="0"/>
              <a:t>Fully understand multiple Technical Analysis Indicators and how they affect each other &amp; the price.</a:t>
            </a:r>
          </a:p>
          <a:p>
            <a:pPr lvl="2"/>
            <a:r>
              <a:rPr lang="en-US" sz="2200" dirty="0"/>
              <a:t>Know how to fully plan out a Buy/Sell strategy and then stick to it.</a:t>
            </a:r>
          </a:p>
          <a:p>
            <a:pPr lvl="2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AB684-C890-4490-A887-A4B4E249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45" y="261597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DA2F4-671F-48EF-8943-085CEE7C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845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0021E-C593-48D9-8315-C6C3EBA2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53" y="4332514"/>
            <a:ext cx="1400530" cy="140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21091-120E-4617-B08D-21DC4F9F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383" y="4231866"/>
            <a:ext cx="1649186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DCG</a:t>
            </a:r>
            <a:r>
              <a:rPr lang="en-US" b="1" dirty="0"/>
              <a:t> Trading Course: </a:t>
            </a:r>
            <a:br>
              <a:rPr lang="en-US" b="1" dirty="0"/>
            </a:br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98" y="1853247"/>
            <a:ext cx="6461560" cy="4732609"/>
          </a:xfrm>
        </p:spPr>
        <p:txBody>
          <a:bodyPr>
            <a:normAutofit fontScale="92500" lnSpcReduction="20000"/>
          </a:bodyPr>
          <a:lstStyle/>
          <a:p>
            <a:endParaRPr lang="en-US" sz="2800" b="1" dirty="0"/>
          </a:p>
          <a:p>
            <a:pPr lvl="1"/>
            <a:r>
              <a:rPr lang="en-US" sz="2600" dirty="0"/>
              <a:t>The vision we followed to create the </a:t>
            </a:r>
            <a:r>
              <a:rPr lang="en-US" sz="2600" b="1" dirty="0"/>
              <a:t>DCG Trading Course</a:t>
            </a:r>
            <a:r>
              <a:rPr lang="en-US" sz="2600" dirty="0"/>
              <a:t> incorporates:</a:t>
            </a:r>
          </a:p>
          <a:p>
            <a:pPr lvl="2"/>
            <a:r>
              <a:rPr lang="en-US" sz="1800" dirty="0"/>
              <a:t>Teaching each member a basic </a:t>
            </a:r>
            <a:r>
              <a:rPr lang="en-US" sz="1800" b="1" dirty="0"/>
              <a:t>Cost Averaging</a:t>
            </a:r>
            <a:r>
              <a:rPr lang="en-US" sz="1800" dirty="0"/>
              <a:t> trading strategy that we build on throughout the course.</a:t>
            </a:r>
          </a:p>
          <a:p>
            <a:pPr lvl="2"/>
            <a:r>
              <a:rPr lang="en-US" sz="1800" dirty="0"/>
              <a:t>Adding tools to each members “Trading Toolbox” and teaching them how/when to use them. </a:t>
            </a:r>
          </a:p>
          <a:p>
            <a:pPr lvl="2"/>
            <a:r>
              <a:rPr lang="en-US" sz="1800" dirty="0"/>
              <a:t>Helping each member find their personal risk profile then develop a personalized version of our </a:t>
            </a:r>
            <a:r>
              <a:rPr lang="en-US" sz="1800" b="1" dirty="0"/>
              <a:t>Foundational Trading System</a:t>
            </a:r>
            <a:r>
              <a:rPr lang="en-US" sz="1800" dirty="0"/>
              <a:t>.</a:t>
            </a:r>
          </a:p>
          <a:p>
            <a:pPr lvl="2"/>
            <a:r>
              <a:rPr lang="en-US" sz="1800" dirty="0"/>
              <a:t>Not letting bad entries/exits sideline you while markets move.</a:t>
            </a:r>
          </a:p>
          <a:p>
            <a:pPr lvl="2"/>
            <a:r>
              <a:rPr lang="en-US" sz="1800" dirty="0"/>
              <a:t>Progress from a Crypto gambler to a professional Crypto Trader!</a:t>
            </a:r>
          </a:p>
          <a:p>
            <a:pPr lvl="2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AB684-C890-4490-A887-A4B4E249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45" y="261597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DA2F4-671F-48EF-8943-085CEE7C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845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0021E-C593-48D9-8315-C6C3EBA2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53" y="4332514"/>
            <a:ext cx="1400530" cy="140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21091-120E-4617-B08D-21DC4F9F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383" y="4231866"/>
            <a:ext cx="1649186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DCG</a:t>
            </a:r>
            <a:r>
              <a:rPr lang="en-US" b="1" dirty="0"/>
              <a:t> Trading Course: </a:t>
            </a:r>
            <a:br>
              <a:rPr lang="en-US" b="1" dirty="0"/>
            </a:br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98" y="1853247"/>
            <a:ext cx="4828702" cy="4732609"/>
          </a:xfrm>
        </p:spPr>
        <p:txBody>
          <a:bodyPr>
            <a:normAutofit fontScale="92500" lnSpcReduction="20000"/>
          </a:bodyPr>
          <a:lstStyle/>
          <a:p>
            <a:endParaRPr lang="en-US" sz="2800" b="1" dirty="0"/>
          </a:p>
          <a:p>
            <a:pPr lvl="1"/>
            <a:r>
              <a:rPr lang="en-US" sz="2600" dirty="0"/>
              <a:t>Can you identify a good entry and exit point in the picture to the right?  </a:t>
            </a:r>
          </a:p>
          <a:p>
            <a:pPr lvl="1"/>
            <a:r>
              <a:rPr lang="en-US" sz="2600" dirty="0"/>
              <a:t>If you aren’t able don’t worry! The </a:t>
            </a:r>
            <a:r>
              <a:rPr lang="en-US" sz="2600" b="1" dirty="0"/>
              <a:t>DCG Trading Course </a:t>
            </a:r>
            <a:r>
              <a:rPr lang="en-US" sz="2600" dirty="0"/>
              <a:t>is for you!</a:t>
            </a:r>
          </a:p>
          <a:p>
            <a:pPr lvl="2"/>
            <a:r>
              <a:rPr lang="en-US" sz="1800" dirty="0"/>
              <a:t>There will be 4 classes total with each class running 1.5 hours.</a:t>
            </a:r>
          </a:p>
          <a:p>
            <a:pPr lvl="2"/>
            <a:r>
              <a:rPr lang="en-US" sz="1800" dirty="0"/>
              <a:t>Cost is $50 for each class or $165 up front for the complete Course.</a:t>
            </a:r>
          </a:p>
          <a:p>
            <a:pPr lvl="2"/>
            <a:r>
              <a:rPr lang="en-US" sz="1800" dirty="0"/>
              <a:t>Our next meetup on Dec 13</a:t>
            </a:r>
            <a:r>
              <a:rPr lang="en-US" sz="1800" baseline="30000" dirty="0"/>
              <a:t>th</a:t>
            </a:r>
            <a:r>
              <a:rPr lang="en-US" sz="1800" dirty="0"/>
              <a:t> will actually be the entire 1</a:t>
            </a:r>
            <a:r>
              <a:rPr lang="en-US" sz="1800" baseline="30000" dirty="0"/>
              <a:t>st</a:t>
            </a:r>
            <a:r>
              <a:rPr lang="en-US" sz="1800" dirty="0"/>
              <a:t> class in the DCG Trading Course and it will be completely FREE!</a:t>
            </a:r>
          </a:p>
          <a:p>
            <a:pPr lvl="2"/>
            <a:endParaRPr lang="en-US" sz="1800" dirty="0"/>
          </a:p>
          <a:p>
            <a:pPr lvl="2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23531-E75C-4630-93EB-A682A47F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88" y="2059037"/>
            <a:ext cx="6010288" cy="45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18-A133-47EF-A524-D88D7137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DCG</a:t>
            </a:r>
            <a:r>
              <a:rPr lang="en-US" b="1" dirty="0"/>
              <a:t> Trading Course: </a:t>
            </a:r>
            <a:br>
              <a:rPr lang="en-US" b="1" dirty="0"/>
            </a:br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C81A-66D5-40E1-866C-BD74A315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98" y="1853247"/>
            <a:ext cx="6461560" cy="4732609"/>
          </a:xfrm>
        </p:spPr>
        <p:txBody>
          <a:bodyPr>
            <a:normAutofit fontScale="77500" lnSpcReduction="20000"/>
          </a:bodyPr>
          <a:lstStyle/>
          <a:p>
            <a:endParaRPr lang="en-US" sz="2800" b="1" dirty="0"/>
          </a:p>
          <a:p>
            <a:pPr lvl="1"/>
            <a:r>
              <a:rPr lang="en-US" sz="2600" dirty="0"/>
              <a:t>The following requirements must be met prior to attending any of the </a:t>
            </a:r>
            <a:r>
              <a:rPr lang="en-US" sz="2600" b="1" dirty="0"/>
              <a:t>DCG Trading Course</a:t>
            </a:r>
            <a:r>
              <a:rPr lang="en-US" sz="2600" dirty="0"/>
              <a:t> classes.</a:t>
            </a:r>
          </a:p>
          <a:p>
            <a:pPr lvl="2"/>
            <a:r>
              <a:rPr lang="en-US" sz="1800" dirty="0"/>
              <a:t>Accounts:</a:t>
            </a:r>
          </a:p>
          <a:p>
            <a:pPr lvl="3"/>
            <a:r>
              <a:rPr lang="en-US" sz="1600" dirty="0" err="1"/>
              <a:t>Coinbase</a:t>
            </a:r>
            <a:r>
              <a:rPr lang="en-US" sz="1600" dirty="0"/>
              <a:t> account with Bank account or Credit card linked.</a:t>
            </a:r>
          </a:p>
          <a:p>
            <a:pPr lvl="3"/>
            <a:r>
              <a:rPr lang="en-US" sz="1600" dirty="0" err="1"/>
              <a:t>Bittrex</a:t>
            </a:r>
            <a:r>
              <a:rPr lang="en-US" sz="1600" dirty="0"/>
              <a:t> account. </a:t>
            </a:r>
          </a:p>
          <a:p>
            <a:pPr lvl="3"/>
            <a:r>
              <a:rPr lang="en-US" sz="1600" dirty="0"/>
              <a:t>Trading View account.</a:t>
            </a:r>
          </a:p>
          <a:p>
            <a:pPr lvl="3"/>
            <a:r>
              <a:rPr lang="en-US" sz="1600" dirty="0"/>
              <a:t>Blockchain.info account.</a:t>
            </a:r>
          </a:p>
          <a:p>
            <a:pPr lvl="2"/>
            <a:r>
              <a:rPr lang="en-US" sz="1800" dirty="0"/>
              <a:t>2 Factor authentication on all accounts except Trading View.</a:t>
            </a:r>
          </a:p>
          <a:p>
            <a:pPr lvl="2"/>
            <a:r>
              <a:rPr lang="en-US" sz="1800" dirty="0"/>
              <a:t>Laptop/device capable of running Trading View smoothly. </a:t>
            </a:r>
          </a:p>
          <a:p>
            <a:pPr lvl="3"/>
            <a:r>
              <a:rPr lang="en-US" sz="1600" dirty="0"/>
              <a:t>We will be doing live, hands-on learning for this course so a computer will allow members to get the most out of each class.</a:t>
            </a:r>
          </a:p>
          <a:p>
            <a:pPr lvl="2"/>
            <a:r>
              <a:rPr lang="en-US" sz="1800" dirty="0"/>
              <a:t>Ability to pay for course in Bitcoin, Ethereum, </a:t>
            </a:r>
            <a:r>
              <a:rPr lang="en-US" sz="1800" dirty="0" err="1"/>
              <a:t>Litecoin</a:t>
            </a:r>
            <a:r>
              <a:rPr lang="en-US" sz="1800" dirty="0"/>
              <a:t> or </a:t>
            </a:r>
            <a:r>
              <a:rPr lang="en-US" sz="1800" dirty="0" err="1"/>
              <a:t>Monero</a:t>
            </a:r>
            <a:r>
              <a:rPr lang="en-US" sz="1800" dirty="0"/>
              <a:t>. At this time we are not accepting USD to pay for the DCG Trading Course.</a:t>
            </a:r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AB684-C890-4490-A887-A4B4E249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45" y="2615972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DA2F4-671F-48EF-8943-085CEE7C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845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0021E-C593-48D9-8315-C6C3EBA2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53" y="4332514"/>
            <a:ext cx="1400530" cy="140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21091-120E-4617-B08D-21DC4F9F8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383" y="4231866"/>
            <a:ext cx="1649186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140" y="348343"/>
            <a:ext cx="10614799" cy="921112"/>
          </a:xfrm>
        </p:spPr>
        <p:txBody>
          <a:bodyPr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attending!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0040" y="5017104"/>
            <a:ext cx="8442998" cy="1360649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nov</a:t>
            </a:r>
            <a:r>
              <a:rPr lang="en-US" dirty="0"/>
              <a:t> 29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algn="ctr"/>
            <a:r>
              <a:rPr lang="en-US" dirty="0"/>
              <a:t>Denver Crypto Group</a:t>
            </a:r>
          </a:p>
          <a:p>
            <a:pPr algn="ctr"/>
            <a:r>
              <a:rPr lang="en-US" dirty="0"/>
              <a:t>www.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/>
              <a:t>enver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/>
              <a:t>rypto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/>
              <a:t>roup.com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C0C6-7C7C-4EB0-89B8-CEFD233D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20" y="4878085"/>
            <a:ext cx="2311159" cy="1499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25272-85B9-49AD-B4C6-E16725A89ECA}"/>
              </a:ext>
            </a:extLst>
          </p:cNvPr>
          <p:cNvSpPr txBox="1"/>
          <p:nvPr/>
        </p:nvSpPr>
        <p:spPr>
          <a:xfrm>
            <a:off x="1415699" y="1423553"/>
            <a:ext cx="963168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would like In-person help for anything </a:t>
            </a:r>
            <a:r>
              <a:rPr lang="en-US" sz="2000" dirty="0" err="1"/>
              <a:t>CryptoCurrency</a:t>
            </a:r>
            <a:r>
              <a:rPr lang="en-US" sz="2000" dirty="0"/>
              <a:t> related please talk to Matt, Mike, or Corrinne. We offer the following services: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Trader Package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sz="1600" dirty="0"/>
              <a:t>Learn how to set up exchange account(s) and start trading today! We give you the tools to knowledgeably vet Currencies and information on hot Crypto’s!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Monero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Mining Rig</a:t>
            </a:r>
            <a:r>
              <a:rPr lang="en-US" dirty="0"/>
              <a:t> – </a:t>
            </a:r>
            <a:r>
              <a:rPr lang="en-US" sz="1600" dirty="0"/>
              <a:t>Mines around 12 </a:t>
            </a:r>
            <a:r>
              <a:rPr lang="en-US" sz="1600" dirty="0" err="1"/>
              <a:t>Monero</a:t>
            </a:r>
            <a:r>
              <a:rPr lang="en-US" sz="1600" dirty="0"/>
              <a:t> (XMR) per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Consulting Service</a:t>
            </a:r>
            <a:r>
              <a:rPr lang="en-US" dirty="0"/>
              <a:t> – Personal or Business solutions, </a:t>
            </a:r>
            <a:r>
              <a:rPr lang="en-US" sz="1600" dirty="0"/>
              <a:t>$100/</a:t>
            </a:r>
            <a:r>
              <a:rPr lang="en-US" sz="1600" dirty="0" err="1"/>
              <a:t>hr</a:t>
            </a:r>
            <a:r>
              <a:rPr lang="en-US" sz="1600" dirty="0"/>
              <a:t> to sit down and resolve any issues/questions related to </a:t>
            </a:r>
            <a:r>
              <a:rPr lang="en-US" sz="1600" dirty="0" err="1"/>
              <a:t>CryptoCurrency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TB1 Trading resource</a:t>
            </a:r>
            <a:r>
              <a:rPr lang="en-US" dirty="0"/>
              <a:t> – Participate in a great ICO while learning how to trade, ask Matt for more info. MEW wallet required.</a:t>
            </a:r>
          </a:p>
        </p:txBody>
      </p:sp>
    </p:spTree>
    <p:extLst>
      <p:ext uri="{BB962C8B-B14F-4D97-AF65-F5344CB8AC3E}">
        <p14:creationId xmlns:p14="http://schemas.microsoft.com/office/powerpoint/2010/main" val="3660800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1018</Words>
  <Application>Microsoft Office PowerPoint</Application>
  <PresentationFormat>Widescreen</PresentationFormat>
  <Paragraphs>103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The Denver Crypto Group presents our:  DCG Trading Course</vt:lpstr>
      <vt:lpstr>Introduction</vt:lpstr>
      <vt:lpstr>DCG Trading Course:  Intro</vt:lpstr>
      <vt:lpstr>DCG Trading Course:  Intro</vt:lpstr>
      <vt:lpstr>DCG Trading Course:  Intro</vt:lpstr>
      <vt:lpstr>DCG Trading Course:  Intro</vt:lpstr>
      <vt:lpstr>DCG Trading Course:  Intro</vt:lpstr>
      <vt:lpstr>DCG Trading Course:  Intro</vt:lpstr>
      <vt:lpstr>Thank you for attending!</vt:lpstr>
      <vt:lpstr>Why practicing good Blockchain Security is important.</vt:lpstr>
      <vt:lpstr>Blockchain Security Practices</vt:lpstr>
      <vt:lpstr>Recommended Wallets</vt:lpstr>
      <vt:lpstr> What is Blockchain doing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Seminar 2017</dc:title>
  <dc:creator>Matt Millen</dc:creator>
  <cp:lastModifiedBy>Matt Millen</cp:lastModifiedBy>
  <cp:revision>104</cp:revision>
  <dcterms:created xsi:type="dcterms:W3CDTF">2017-08-18T19:18:26Z</dcterms:created>
  <dcterms:modified xsi:type="dcterms:W3CDTF">2017-11-30T00:26:28Z</dcterms:modified>
</cp:coreProperties>
</file>